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4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50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Georgia" panose="02040502050405020303" pitchFamily="18" charset="0"/>
      <p:regular r:id="rId56"/>
      <p:bold r:id="rId57"/>
      <p:italic r:id="rId58"/>
      <p:boldItalic r:id="rId59"/>
    </p:embeddedFont>
    <p:embeddedFont>
      <p:font typeface="Muli" panose="020B0600000101010101" charset="0"/>
      <p:regular r:id="rId60"/>
      <p:bold r:id="rId61"/>
      <p:italic r:id="rId62"/>
      <p:boldItalic r:id="rId63"/>
    </p:embeddedFont>
    <p:embeddedFont>
      <p:font typeface="Open Sans" panose="020B0600000101010101" charset="0"/>
      <p:regular r:id="rId64"/>
      <p:bold r:id="rId65"/>
      <p:italic r:id="rId66"/>
      <p:boldItalic r:id="rId67"/>
    </p:embeddedFont>
    <p:embeddedFont>
      <p:font typeface="Roboto" panose="020B0600000101010101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9551DE-5D05-489E-9FFE-8715F309046A}">
  <a:tblStyle styleId="{139551DE-5D05-489E-9FFE-8715F30904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5.xml"/><Relationship Id="rId7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brandfeatures/venture-capital/article?id=97252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Good morning Ladies and Gentlemen!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We are group COR-MEUM which from latin translates as MY HEART, and we’ll be giving you our hearts for the next 30 minutes!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 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With that in mind, we thought of an opportunity ...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As the shipments of smart wearable devices grow extensively, people can better observe their vital signals without special medical equipment...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rPr>
              <a:t>According to the report published by Market Research Future, titled ‘Global Smartwatches Market’ states that the market has been rushed high with a valuation of USD 109.28 billion by 2023 and is projected to reach this valuation at a CAGR of 17.34%. This current growth rate is estimated to come up with golden opportunities in the next five years.</a:t>
            </a:r>
            <a:endParaRPr/>
          </a:p>
        </p:txBody>
      </p:sp>
      <p:sp>
        <p:nvSpPr>
          <p:cNvPr id="331" name="Google Shape;3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c4e42a1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c4e42a1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 b="1">
                <a:solidFill>
                  <a:srgbClr val="222222"/>
                </a:solidFill>
                <a:highlight>
                  <a:srgbClr val="FFFFFF"/>
                </a:highlight>
              </a:rPr>
              <a:t>Biofourmis - 2019 (</a:t>
            </a:r>
            <a:r>
              <a:rPr lang="es-ES" sz="1150">
                <a:solidFill>
                  <a:srgbClr val="222222"/>
                </a:solidFill>
                <a:highlight>
                  <a:srgbClr val="FFFFFF"/>
                </a:highlight>
              </a:rPr>
              <a:t>RhythmAnalytics cloud-based software that uses artificial intelligence techniques to automate the interpretation </a:t>
            </a:r>
            <a:endParaRPr sz="11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50">
                <a:solidFill>
                  <a:srgbClr val="222222"/>
                </a:solidFill>
                <a:highlight>
                  <a:srgbClr val="FFFFFF"/>
                </a:highlight>
              </a:rPr>
              <a:t>of cardiac arrhythmias from ECG tracings)</a:t>
            </a:r>
            <a:endParaRPr sz="11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Radiology and cardiology seem to be heavily populated by artificial intelligence-based solutions, there are already seven approved algorithms in cardiology, while 16 in radiology.</a:t>
            </a:r>
            <a:endParaRPr sz="11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c6b4a773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5c6b4a773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We will be talking a little bit about ourselves, the problem we decided to be challenged with, our vision of the market and value proposition.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Then we will move to the demo part to present our solution and conclude with our key learnings and future steps. 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dbaa4578bd300b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dbaa4578bd300b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c77866f0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c77866f0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c6b4a7732_6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c6b4a7732_6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8827767bf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8827767bf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now on, we are going to explain how we build our model.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most valuable resource to build a machine learning model is dataset. However, Collecting medical dataset requires a lot of time and money, and it always has a risk related to privacy issues.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avoid this complicated problem, many researchers rely on opensource data. We also get our dataset on the public which has  8,000 observations with 4 classes.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8827767b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8827767b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It give us a lot of informations about heart activity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8827767b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58827767b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So, Let us show blueprint of our product.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First, We receive ECG from our customer’s smart device.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Next, we process it and diagnose their condition.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If our algorithm detects abnormality, we send his location to the nearest hospital and family member.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However, in the situation we make wrong classification, in other word, type2 error, false positive,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our custumer can give a feedback to us by touching his device.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c4f3549c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c4f3549c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Those plots are a sample of each class.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easily classify Noise recording from other classes. But, Distinguishing the other 3 classes is not an easy task without expert knowledge in the medical field.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we tried to build ecg classifier to help figuring out patient's condition easily.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8827767bf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8827767bf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/>
              <a:t>Before jumping into algorithms, it is important to conduct feature engineering that making our datasets more interpretable.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8827767bf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8827767bf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technique we've used is feature extraction.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some essential features to interpret ECG patterns.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RR interval, It means the distance of two consecutive R points and it shows unstable values in abnormal status.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Doctors, Cardiologist diagnose patient’s condition based on those information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8827767bf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8827767bf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formulas to convert ECG signals to features, we obtain 200 features from the datasets.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feature extractions, each column corresponds to a specific timestamp. However, now there are converted to individual features. </a:t>
            </a:r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8827767bf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8827767bf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important procedure is preprocessing.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each person has a different range of ECG values though they are in the same condition, we conduct mean-normalization to help our algorithm find an optimal point easily.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8827767bf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8827767bf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We gather three irregular ECG signal as one abnormal status to focus on classifying normal and abnormal. After that, to handle the imbalanced dataset, undersampling technique is applied as well.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8827767b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8827767b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/>
              <a:t>Random-forests is a widely used ensemble model that integrates many different decision trees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/>
              <a:t>biased in different ways to improve overall performance for a task.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/>
              <a:t>The main advantage of this algorithm is its robustness performing fairly well without any configuration.</a:t>
            </a:r>
            <a:endParaRPr sz="14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c6b4a77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c6b4a77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trying building a perfect model in the first trial, build a simple model, and use it as a benchmark is efficient ways to solve the problem.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model we built without any configuration achieves 85% accuracy on a validation set which is not too bad as a first try.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While Training accuracy is converged to 1, validation accuracy has not overcome its bottleneck. A primary solution is getting more data to train, but it is not an option we have.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8827767bf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8827767bf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achievable option is configuration like pre-pruning.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adding a limitation on the level of max depth, we can induce the model to be generalized on data that has not introduced during training procedure.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8827767bf_1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8827767bf_1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/>
              <a:t>Max features is another important parameter. </a:t>
            </a:r>
            <a:r>
              <a:rPr lang="es-ES" sz="1400">
                <a:solidFill>
                  <a:srgbClr val="FF0000"/>
                </a:solidFill>
              </a:rPr>
              <a:t>It makes the algorithm randomly chooses a set of features and uses it to build a model. Though it means each tree uses a part of the data we have, It is useful to fix overfitting in practice.</a:t>
            </a:r>
            <a:endParaRPr sz="14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c542f8d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c542f8d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/>
              <a:t>After configuration, we achieve 3%p improvements on a validation set.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/>
              <a:t>In fact, We also tried to build a classifier using more complex architecture,1Dimension-convolutional neural networks.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/>
              <a:t>However, its performance was far below than the benchmark we made. Because the model was too complicated to make classification with only 8,000 samples.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400"/>
              <a:t>On the other word, the result we got with random forest reached near upper-bound performance with the dataset.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c6b4a773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c6b4a773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c4f354a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c4f354a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SAY EXACTLY WHAT EACH PHASE DOES , HOW ARE WE GONNA USE KAFKA, SPARK, ETC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c77866f0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c77866f0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c82d3927f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c82d3927f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c6b4a773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g5c6b4a773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c6b4a7732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c6b4a7732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c6b4a7732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2" name="Google Shape;682;g5c6b4a7732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c6b4a7732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c6b4a7732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c6b4a773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5c6b4a773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c6c4df0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5c6c4df01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So what is the topic we chose, what is our interest?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During the last years we’ve seen numerous applications of AI , some of them brilliant and some are quite questionable.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If we speak about medicine , it might seem the obvious first priority industry where the paragon solutions should be. However, it’s not quite so.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There has been a lot of scepticism coming mainly from doctors, and a lot of questions whether AI could “beat” them.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>
                <a:solidFill>
                  <a:schemeClr val="dk1"/>
                </a:solidFill>
              </a:rPr>
              <a:t>The thing is, it doesn’t exactly has to beat them , but what it has to do is help them with the decisions, and help patients at a stage where they would possibly avoid a visit to a doctor, or , on the opposite, the case where they would need one but don’t suspect about it at the moment.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The narrative is so distorted towards extreme visions that artificial intelligence is either presented as the ultimate evil destroying mankind or the only source of the future prosperity of humanity.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Now let’s go to the problem statement.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https://www.reuters.com/brandfeatures/venture-capital/article?id=97252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200">
                <a:solidFill>
                  <a:srgbClr val="3C4245"/>
                </a:solidFill>
              </a:rPr>
              <a:t>Of the 56.9 million deaths worldwide in 2016, more than half (54%) were due to the top 10 causes. Ischaemic heart disease and stroke are the world’s biggest killers, accounting for a combined 15.2 million deaths in 2016. These diseases have remained the leading causes of death globally in the last 15 years.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and that’s only in the States!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93" name="Google Shape;93;p1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1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Descriptions">
  <p:cSld name="BLANK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">
  <p:cSld name="BLANK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3">
  <p:cSld name="BLANK_1_3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1">
  <p:cSld name="BLANK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5477A7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648DC6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4742700" y="0"/>
            <a:ext cx="2376300" cy="5143500"/>
          </a:xfrm>
          <a:prstGeom prst="rect">
            <a:avLst/>
          </a:prstGeom>
          <a:solidFill>
            <a:srgbClr val="5A7FB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2">
  <p:cSld name="BLANK_1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5E85B9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46" name="Google Shape;46;p6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 rot="5400000">
            <a:off x="2005200" y="-1993650"/>
            <a:ext cx="5133600" cy="9130800"/>
          </a:xfrm>
          <a:prstGeom prst="rect">
            <a:avLst/>
          </a:prstGeom>
          <a:solidFill>
            <a:srgbClr val="38444A">
              <a:alpha val="4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39025" y="23471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684763" y="3506750"/>
            <a:ext cx="3536825" cy="69000"/>
            <a:chOff x="684763" y="3506750"/>
            <a:chExt cx="3536825" cy="69000"/>
          </a:xfrm>
        </p:grpSpPr>
        <p:sp>
          <p:nvSpPr>
            <p:cNvPr id="58" name="Google Shape;58;p7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7"/>
          <p:cNvSpPr txBox="1">
            <a:spLocks noGrp="1"/>
          </p:cNvSpPr>
          <p:nvPr>
            <p:ph type="subTitle" idx="2"/>
          </p:nvPr>
        </p:nvSpPr>
        <p:spPr>
          <a:xfrm>
            <a:off x="656400" y="1685100"/>
            <a:ext cx="5182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0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b426/cormeum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ionet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b="1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b="1"/>
              <a:t>CORMEUM</a:t>
            </a:r>
            <a:endParaRPr b="1"/>
          </a:p>
        </p:txBody>
      </p:sp>
      <p:sp>
        <p:nvSpPr>
          <p:cNvPr id="189" name="Google Shape;189;p34"/>
          <p:cNvSpPr txBox="1">
            <a:spLocks noGrp="1"/>
          </p:cNvSpPr>
          <p:nvPr>
            <p:ph type="subTitle" idx="1"/>
          </p:nvPr>
        </p:nvSpPr>
        <p:spPr>
          <a:xfrm>
            <a:off x="3757613" y="2741500"/>
            <a:ext cx="5199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ES" sz="1500"/>
              <a:t>Presented by Anastasia, Seungbin, Bekzod, Rashed</a:t>
            </a:r>
            <a:endParaRPr sz="1500"/>
          </a:p>
        </p:txBody>
      </p:sp>
      <p:sp>
        <p:nvSpPr>
          <p:cNvPr id="190" name="Google Shape;190;p34"/>
          <p:cNvSpPr txBox="1">
            <a:spLocks noGrp="1"/>
          </p:cNvSpPr>
          <p:nvPr>
            <p:ph type="subTitle" idx="2"/>
          </p:nvPr>
        </p:nvSpPr>
        <p:spPr>
          <a:xfrm>
            <a:off x="6444025" y="3197950"/>
            <a:ext cx="251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ES"/>
              <a:t>June 28, 2019 </a:t>
            </a:r>
            <a:endParaRPr/>
          </a:p>
        </p:txBody>
      </p:sp>
      <p:sp>
        <p:nvSpPr>
          <p:cNvPr id="191" name="Google Shape;191;p34"/>
          <p:cNvSpPr txBox="1"/>
          <p:nvPr/>
        </p:nvSpPr>
        <p:spPr>
          <a:xfrm>
            <a:off x="6929439" y="4236900"/>
            <a:ext cx="2160512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CORMEUM pvt. ltd.</a:t>
            </a:r>
            <a:endParaRPr sz="1400" b="0" i="0" u="none" strike="noStrike" cap="none">
              <a:solidFill>
                <a:srgbClr val="5E85B9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3">
            <a:alphaModFix/>
          </a:blip>
          <a:srcRect l="12711" r="62695"/>
          <a:stretch/>
        </p:blipFill>
        <p:spPr>
          <a:xfrm>
            <a:off x="8048977" y="371500"/>
            <a:ext cx="908250" cy="19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/>
          <p:nvPr/>
        </p:nvSpPr>
        <p:spPr>
          <a:xfrm>
            <a:off x="693003" y="4083417"/>
            <a:ext cx="572700" cy="572700"/>
          </a:xfrm>
          <a:prstGeom prst="ellipse">
            <a:avLst/>
          </a:prstGeom>
          <a:solidFill>
            <a:srgbClr val="595959">
              <a:alpha val="1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5" name="Google Shape;315;p43"/>
          <p:cNvSpPr/>
          <p:nvPr/>
        </p:nvSpPr>
        <p:spPr>
          <a:xfrm>
            <a:off x="693000" y="4085388"/>
            <a:ext cx="548700" cy="548700"/>
          </a:xfrm>
          <a:prstGeom prst="ellipse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3"/>
          <p:cNvSpPr/>
          <p:nvPr/>
        </p:nvSpPr>
        <p:spPr>
          <a:xfrm>
            <a:off x="883046" y="4211257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6954902" y="4221264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s-ES" sz="60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 b="0" i="0" u="none" strike="noStrike" cap="none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319" name="Google Shape;319;p43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20" name="Google Shape;320;p43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3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3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3" name="Google Shape;32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294" y="318951"/>
            <a:ext cx="7179096" cy="4505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605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 sz="3000"/>
              <a:t>Market Validation &amp; Size</a:t>
            </a:r>
            <a:endParaRPr sz="3000">
              <a:solidFill>
                <a:srgbClr val="75A6E7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50920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s-ES"/>
              <a:t>In 2018 (Q4) global Smartwatch shipments grew by 56.9% YoY to reach 18.2 million units and in 2018 the shipment was all time high of 45 milion units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s-ES"/>
              <a:t>As per CCS insight (a research analytics company) worldwide smart wearables market is set to become $27 billion industry with 233 million units of sales by 2022.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/>
              <a:t>*https://www.marketresearchfuture.com/reports/heart-rate-monitor-market-1370</a:t>
            </a:r>
            <a:endParaRPr sz="10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None/>
            </a:pPr>
            <a:endParaRPr/>
          </a:p>
        </p:txBody>
      </p:sp>
      <p:sp>
        <p:nvSpPr>
          <p:cNvPr id="334" name="Google Shape;334;p45"/>
          <p:cNvSpPr txBox="1">
            <a:spLocks noGrp="1"/>
          </p:cNvSpPr>
          <p:nvPr>
            <p:ph type="title"/>
          </p:nvPr>
        </p:nvSpPr>
        <p:spPr>
          <a:xfrm>
            <a:off x="507075" y="348400"/>
            <a:ext cx="605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 sz="3000"/>
              <a:t>Market Validation &amp; Size</a:t>
            </a:r>
            <a:endParaRPr sz="3000">
              <a:solidFill>
                <a:srgbClr val="75A6E7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>
            <a:spLocks noGrp="1"/>
          </p:cNvSpPr>
          <p:nvPr>
            <p:ph type="title"/>
          </p:nvPr>
        </p:nvSpPr>
        <p:spPr>
          <a:xfrm>
            <a:off x="326575" y="445025"/>
            <a:ext cx="897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600"/>
              <a:t>FDA Approvals for AI Based Algorithms in Cardiology</a:t>
            </a:r>
            <a:endParaRPr sz="2600"/>
          </a:p>
        </p:txBody>
      </p:sp>
      <p:sp>
        <p:nvSpPr>
          <p:cNvPr id="340" name="Google Shape;340;p46"/>
          <p:cNvSpPr/>
          <p:nvPr/>
        </p:nvSpPr>
        <p:spPr>
          <a:xfrm rot="-984884">
            <a:off x="6668142" y="2838867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1" name="Google Shape;341;p46"/>
          <p:cNvSpPr/>
          <p:nvPr/>
        </p:nvSpPr>
        <p:spPr>
          <a:xfrm rot="984884" flipH="1">
            <a:off x="5634528" y="2838867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2" name="Google Shape;342;p46"/>
          <p:cNvSpPr/>
          <p:nvPr/>
        </p:nvSpPr>
        <p:spPr>
          <a:xfrm rot="-984884">
            <a:off x="4607879" y="2838867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3" name="Google Shape;343;p46"/>
          <p:cNvSpPr/>
          <p:nvPr/>
        </p:nvSpPr>
        <p:spPr>
          <a:xfrm rot="984884" flipH="1">
            <a:off x="3577234" y="2838867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4" name="Google Shape;344;p46"/>
          <p:cNvSpPr/>
          <p:nvPr/>
        </p:nvSpPr>
        <p:spPr>
          <a:xfrm rot="-984884">
            <a:off x="2554713" y="2838867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5" name="Google Shape;345;p46"/>
          <p:cNvSpPr/>
          <p:nvPr/>
        </p:nvSpPr>
        <p:spPr>
          <a:xfrm rot="984884" flipH="1">
            <a:off x="1524057" y="2838867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0C5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46" name="Google Shape;346;p46"/>
          <p:cNvSpPr/>
          <p:nvPr/>
        </p:nvSpPr>
        <p:spPr>
          <a:xfrm rot="-984884">
            <a:off x="501536" y="2838867"/>
            <a:ext cx="1116820" cy="57901"/>
          </a:xfrm>
          <a:prstGeom prst="roundRect">
            <a:avLst>
              <a:gd name="adj" fmla="val 50000"/>
            </a:avLst>
          </a:prstGeom>
          <a:solidFill>
            <a:srgbClr val="0C5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347" name="Google Shape;347;p46"/>
          <p:cNvGrpSpPr/>
          <p:nvPr/>
        </p:nvGrpSpPr>
        <p:grpSpPr>
          <a:xfrm>
            <a:off x="1741440" y="2899675"/>
            <a:ext cx="1712700" cy="1230715"/>
            <a:chOff x="2114740" y="2543425"/>
            <a:chExt cx="1712700" cy="1230715"/>
          </a:xfrm>
        </p:grpSpPr>
        <p:sp>
          <p:nvSpPr>
            <p:cNvPr id="348" name="Google Shape;348;p46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ES" sz="11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2017</a:t>
              </a:r>
              <a:endParaRPr sz="11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9" name="Google Shape;349;p46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1" name="Google Shape;351;p46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Lepu Medical - </a:t>
              </a:r>
              <a:r>
                <a:rPr lang="es-ES" sz="11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detecting arrhythmias</a:t>
              </a:r>
              <a:endParaRPr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1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BioFlux </a:t>
              </a:r>
              <a:r>
                <a:rPr lang="es-ES" sz="11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-               detecting arrhythmias</a:t>
              </a:r>
              <a:endParaRPr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353" name="Google Shape;353;p46"/>
          <p:cNvGrpSpPr/>
          <p:nvPr/>
        </p:nvGrpSpPr>
        <p:grpSpPr>
          <a:xfrm>
            <a:off x="3799190" y="2899675"/>
            <a:ext cx="1712700" cy="1230715"/>
            <a:chOff x="4165140" y="2543425"/>
            <a:chExt cx="1712700" cy="1230715"/>
          </a:xfrm>
        </p:grpSpPr>
        <p:sp>
          <p:nvSpPr>
            <p:cNvPr id="354" name="Google Shape;354;p46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5" name="Google Shape;355;p46"/>
            <p:cNvSpPr txBox="1"/>
            <p:nvPr/>
          </p:nvSpPr>
          <p:spPr>
            <a:xfrm>
              <a:off x="466512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ES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2018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7" name="Google Shape;357;p46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1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APPLE -         </a:t>
              </a:r>
              <a:r>
                <a:rPr lang="es-ES" sz="11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detection of atrial fibrillation</a:t>
              </a:r>
              <a:endParaRPr sz="1100">
                <a:solidFill>
                  <a:srgbClr val="5E5E5E"/>
                </a:solidFill>
              </a:endParaRPr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359" name="Google Shape;359;p46"/>
          <p:cNvGrpSpPr/>
          <p:nvPr/>
        </p:nvGrpSpPr>
        <p:grpSpPr>
          <a:xfrm>
            <a:off x="711445" y="1577820"/>
            <a:ext cx="1712700" cy="1246754"/>
            <a:chOff x="1072790" y="1221570"/>
            <a:chExt cx="1712700" cy="1246754"/>
          </a:xfrm>
        </p:grpSpPr>
        <p:sp>
          <p:nvSpPr>
            <p:cNvPr id="360" name="Google Shape;360;p46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1" name="Google Shape;361;p46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ES" sz="11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2014</a:t>
              </a:r>
              <a:endParaRPr sz="11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46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3" name="Google Shape;363;p46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AliveCor - </a:t>
              </a:r>
              <a:endParaRPr sz="11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detection of atrial fibrillation</a:t>
              </a:r>
              <a:endParaRPr sz="11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64" name="Google Shape;364;p46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365" name="Google Shape;365;p46"/>
          <p:cNvGrpSpPr/>
          <p:nvPr/>
        </p:nvGrpSpPr>
        <p:grpSpPr>
          <a:xfrm>
            <a:off x="2757190" y="1577812"/>
            <a:ext cx="1723610" cy="1246761"/>
            <a:chOff x="3123140" y="1221563"/>
            <a:chExt cx="1723610" cy="1246761"/>
          </a:xfrm>
        </p:grpSpPr>
        <p:sp>
          <p:nvSpPr>
            <p:cNvPr id="366" name="Google Shape;366;p46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7" name="Google Shape;367;p46"/>
            <p:cNvSpPr txBox="1"/>
            <p:nvPr/>
          </p:nvSpPr>
          <p:spPr>
            <a:xfrm>
              <a:off x="363557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ES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2018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69" name="Google Shape;369;p46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70" name="Google Shape;370;p46"/>
            <p:cNvSpPr txBox="1"/>
            <p:nvPr/>
          </p:nvSpPr>
          <p:spPr>
            <a:xfrm>
              <a:off x="3134050" y="1221563"/>
              <a:ext cx="1712700" cy="6471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1">
                  <a:latin typeface="Muli"/>
                  <a:ea typeface="Muli"/>
                  <a:cs typeface="Muli"/>
                  <a:sym typeface="Muli"/>
                </a:rPr>
                <a:t>PhysiQ Heart Rhythm Module -  </a:t>
              </a:r>
              <a:r>
                <a:rPr lang="es-ES" sz="1100">
                  <a:latin typeface="Muli"/>
                  <a:ea typeface="Muli"/>
                  <a:cs typeface="Muli"/>
                  <a:sym typeface="Muli"/>
                </a:rPr>
                <a:t>detection of atrial fibrillation</a:t>
              </a:r>
              <a:endParaRPr sz="1100"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100" b="1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71" name="Google Shape;371;p46"/>
          <p:cNvGrpSpPr/>
          <p:nvPr/>
        </p:nvGrpSpPr>
        <p:grpSpPr>
          <a:xfrm>
            <a:off x="5849603" y="2899675"/>
            <a:ext cx="1756946" cy="1230715"/>
            <a:chOff x="6282830" y="2543425"/>
            <a:chExt cx="1756946" cy="1230715"/>
          </a:xfrm>
        </p:grpSpPr>
        <p:sp>
          <p:nvSpPr>
            <p:cNvPr id="372" name="Google Shape;372;p46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6"/>
            <p:cNvSpPr txBox="1"/>
            <p:nvPr/>
          </p:nvSpPr>
          <p:spPr>
            <a:xfrm>
              <a:off x="678281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ES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6282830" y="307064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75" name="Google Shape;375;p46"/>
            <p:cNvSpPr txBox="1"/>
            <p:nvPr/>
          </p:nvSpPr>
          <p:spPr>
            <a:xfrm>
              <a:off x="6327077" y="3107838"/>
              <a:ext cx="17127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100" b="1">
                  <a:latin typeface="Muli"/>
                  <a:ea typeface="Muli"/>
                  <a:cs typeface="Muli"/>
                  <a:sym typeface="Muli"/>
                </a:rPr>
                <a:t>AliveCor - </a:t>
              </a:r>
              <a:endParaRPr sz="1100" b="1"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six-lead smartphone ECG</a:t>
              </a:r>
              <a:endParaRPr sz="1100"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377" name="Google Shape;377;p46"/>
          <p:cNvGrpSpPr/>
          <p:nvPr/>
        </p:nvGrpSpPr>
        <p:grpSpPr>
          <a:xfrm>
            <a:off x="4824745" y="1577820"/>
            <a:ext cx="1712700" cy="1246754"/>
            <a:chOff x="5201245" y="1221570"/>
            <a:chExt cx="1712700" cy="1246754"/>
          </a:xfrm>
        </p:grpSpPr>
        <p:sp>
          <p:nvSpPr>
            <p:cNvPr id="378" name="Google Shape;378;p46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0" name="Google Shape;380;p46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1" name="Google Shape;381;p46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ES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46"/>
            <p:cNvSpPr txBox="1"/>
            <p:nvPr/>
          </p:nvSpPr>
          <p:spPr>
            <a:xfrm>
              <a:off x="5245495" y="1221570"/>
              <a:ext cx="16242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ES" sz="1100" b="1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Verily -                   </a:t>
              </a:r>
              <a:r>
                <a:rPr lang="es-ES" sz="11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ECG feature of the Study Watch 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3" name="Google Shape;383;p46"/>
          <p:cNvGrpSpPr/>
          <p:nvPr/>
        </p:nvGrpSpPr>
        <p:grpSpPr>
          <a:xfrm>
            <a:off x="7003745" y="1564220"/>
            <a:ext cx="1624200" cy="1009318"/>
            <a:chOff x="5245495" y="1221570"/>
            <a:chExt cx="1624200" cy="1009318"/>
          </a:xfrm>
        </p:grpSpPr>
        <p:sp>
          <p:nvSpPr>
            <p:cNvPr id="384" name="Google Shape;384;p46"/>
            <p:cNvSpPr txBox="1"/>
            <p:nvPr/>
          </p:nvSpPr>
          <p:spPr>
            <a:xfrm>
              <a:off x="5631048" y="1954888"/>
              <a:ext cx="866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ES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05.2019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" name="Google Shape;385;p46"/>
            <p:cNvSpPr txBox="1"/>
            <p:nvPr/>
          </p:nvSpPr>
          <p:spPr>
            <a:xfrm>
              <a:off x="5245495" y="12215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ES" sz="1100" b="1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Verily -                   </a:t>
              </a:r>
              <a:r>
                <a:rPr lang="es-ES" sz="11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ECG feature of the Study Watch 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6" name="Google Shape;386;p46"/>
          <p:cNvGrpSpPr/>
          <p:nvPr/>
        </p:nvGrpSpPr>
        <p:grpSpPr>
          <a:xfrm>
            <a:off x="6881395" y="1577820"/>
            <a:ext cx="1712700" cy="1246754"/>
            <a:chOff x="5201245" y="1221570"/>
            <a:chExt cx="1712700" cy="1246754"/>
          </a:xfrm>
        </p:grpSpPr>
        <p:sp>
          <p:nvSpPr>
            <p:cNvPr id="387" name="Google Shape;387;p46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89" name="Google Shape;389;p46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90" name="Google Shape;390;p46"/>
            <p:cNvSpPr txBox="1"/>
            <p:nvPr/>
          </p:nvSpPr>
          <p:spPr>
            <a:xfrm>
              <a:off x="5245495" y="1221570"/>
              <a:ext cx="1624200" cy="624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-ES" sz="1100" b="1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Biofourmis -                   </a:t>
              </a:r>
              <a:r>
                <a:rPr lang="es-ES" sz="11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cardiac arrhythmias detection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605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 sz="3000"/>
              <a:t>Our Solution and Product</a:t>
            </a:r>
            <a:endParaRPr sz="3000">
              <a:solidFill>
                <a:srgbClr val="75A6E7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48"/>
          <p:cNvGrpSpPr/>
          <p:nvPr/>
        </p:nvGrpSpPr>
        <p:grpSpPr>
          <a:xfrm>
            <a:off x="4224347" y="828499"/>
            <a:ext cx="4247918" cy="3486499"/>
            <a:chOff x="4346475" y="974007"/>
            <a:chExt cx="4196304" cy="3444136"/>
          </a:xfrm>
        </p:grpSpPr>
        <p:sp>
          <p:nvSpPr>
            <p:cNvPr id="401" name="Google Shape;401;p48"/>
            <p:cNvSpPr/>
            <p:nvPr/>
          </p:nvSpPr>
          <p:spPr>
            <a:xfrm>
              <a:off x="6014709" y="3844131"/>
              <a:ext cx="839100" cy="41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0" y="120000"/>
                  </a:lnTo>
                  <a:lnTo>
                    <a:pt x="9286" y="0"/>
                  </a:lnTo>
                  <a:lnTo>
                    <a:pt x="111441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8"/>
            <p:cNvSpPr/>
            <p:nvPr/>
          </p:nvSpPr>
          <p:spPr>
            <a:xfrm>
              <a:off x="5947589" y="4418143"/>
              <a:ext cx="12585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823" y="0"/>
                  </a:moveTo>
                  <a:cubicBezTo>
                    <a:pt x="1865" y="0"/>
                    <a:pt x="1865" y="0"/>
                    <a:pt x="1865" y="0"/>
                  </a:cubicBezTo>
                  <a:cubicBezTo>
                    <a:pt x="777" y="0"/>
                    <a:pt x="0" y="0"/>
                    <a:pt x="0" y="0"/>
                  </a:cubicBezTo>
                  <a:cubicBezTo>
                    <a:pt x="0" y="0"/>
                    <a:pt x="0" y="0"/>
                    <a:pt x="310" y="0"/>
                  </a:cubicBezTo>
                  <a:cubicBezTo>
                    <a:pt x="7461" y="0"/>
                    <a:pt x="7461" y="0"/>
                    <a:pt x="7461" y="0"/>
                  </a:cubicBezTo>
                  <a:cubicBezTo>
                    <a:pt x="7772" y="0"/>
                    <a:pt x="8393" y="0"/>
                    <a:pt x="9015" y="0"/>
                  </a:cubicBezTo>
                  <a:cubicBezTo>
                    <a:pt x="111139" y="0"/>
                    <a:pt x="111139" y="0"/>
                    <a:pt x="111139" y="0"/>
                  </a:cubicBezTo>
                  <a:cubicBezTo>
                    <a:pt x="111761" y="0"/>
                    <a:pt x="112383" y="0"/>
                    <a:pt x="112694" y="0"/>
                  </a:cubicBezTo>
                  <a:cubicBezTo>
                    <a:pt x="119378" y="0"/>
                    <a:pt x="119378" y="0"/>
                    <a:pt x="119378" y="0"/>
                  </a:cubicBezTo>
                  <a:cubicBezTo>
                    <a:pt x="120000" y="0"/>
                    <a:pt x="119689" y="0"/>
                    <a:pt x="118756" y="0"/>
                  </a:cubicBezTo>
                  <a:cubicBezTo>
                    <a:pt x="118445" y="0"/>
                    <a:pt x="118134" y="0"/>
                    <a:pt x="117823" y="0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>
              <a:off x="4346475" y="974007"/>
              <a:ext cx="4194900" cy="255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64" y="0"/>
                  </a:moveTo>
                  <a:cubicBezTo>
                    <a:pt x="2157" y="0"/>
                    <a:pt x="2157" y="0"/>
                    <a:pt x="2157" y="0"/>
                  </a:cubicBezTo>
                  <a:cubicBezTo>
                    <a:pt x="963" y="0"/>
                    <a:pt x="0" y="1618"/>
                    <a:pt x="0" y="3485"/>
                  </a:cubicBezTo>
                  <a:cubicBezTo>
                    <a:pt x="0" y="3485"/>
                    <a:pt x="0" y="118879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18008"/>
                    <a:pt x="119922" y="3485"/>
                    <a:pt x="119922" y="3485"/>
                  </a:cubicBezTo>
                  <a:cubicBezTo>
                    <a:pt x="119922" y="1618"/>
                    <a:pt x="118959" y="0"/>
                    <a:pt x="1177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8"/>
            <p:cNvSpPr/>
            <p:nvPr/>
          </p:nvSpPr>
          <p:spPr>
            <a:xfrm>
              <a:off x="4347879" y="3533698"/>
              <a:ext cx="4194900" cy="41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957" y="120000"/>
                  </a:moveTo>
                  <a:cubicBezTo>
                    <a:pt x="2157" y="120000"/>
                    <a:pt x="2157" y="120000"/>
                    <a:pt x="2157" y="120000"/>
                  </a:cubicBezTo>
                  <a:cubicBezTo>
                    <a:pt x="963" y="120000"/>
                    <a:pt x="0" y="107804"/>
                    <a:pt x="0" y="92682"/>
                  </a:cubicBezTo>
                  <a:cubicBezTo>
                    <a:pt x="0" y="92682"/>
                    <a:pt x="0" y="2926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1463"/>
                    <a:pt x="120000" y="92682"/>
                    <a:pt x="120000" y="92682"/>
                  </a:cubicBezTo>
                  <a:cubicBezTo>
                    <a:pt x="120000" y="107804"/>
                    <a:pt x="119152" y="120000"/>
                    <a:pt x="117957" y="12000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8"/>
            <p:cNvSpPr/>
            <p:nvPr/>
          </p:nvSpPr>
          <p:spPr>
            <a:xfrm>
              <a:off x="6410441" y="3711977"/>
              <a:ext cx="0" cy="0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8"/>
            <p:cNvSpPr/>
            <p:nvPr/>
          </p:nvSpPr>
          <p:spPr>
            <a:xfrm>
              <a:off x="6449595" y="1059312"/>
              <a:ext cx="0" cy="0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8"/>
            <p:cNvSpPr/>
            <p:nvPr/>
          </p:nvSpPr>
          <p:spPr>
            <a:xfrm>
              <a:off x="4462057" y="1097605"/>
              <a:ext cx="3944400" cy="231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64" y="0"/>
                  </a:moveTo>
                  <a:cubicBezTo>
                    <a:pt x="2157" y="0"/>
                    <a:pt x="2157" y="0"/>
                    <a:pt x="2157" y="0"/>
                  </a:cubicBezTo>
                  <a:cubicBezTo>
                    <a:pt x="963" y="0"/>
                    <a:pt x="0" y="1618"/>
                    <a:pt x="0" y="3485"/>
                  </a:cubicBezTo>
                  <a:cubicBezTo>
                    <a:pt x="0" y="3485"/>
                    <a:pt x="0" y="118879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18008"/>
                    <a:pt x="119922" y="3485"/>
                    <a:pt x="119922" y="3485"/>
                  </a:cubicBezTo>
                  <a:cubicBezTo>
                    <a:pt x="119922" y="1618"/>
                    <a:pt x="118959" y="0"/>
                    <a:pt x="117764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8" name="Google Shape;408;p48" descr="Outline-Browsers-Presentati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75425" y="1228925"/>
              <a:ext cx="3917650" cy="213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48"/>
            <p:cNvSpPr txBox="1"/>
            <p:nvPr/>
          </p:nvSpPr>
          <p:spPr>
            <a:xfrm>
              <a:off x="5233675" y="1784025"/>
              <a:ext cx="24123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s-ES" sz="14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ALGORITHM</a:t>
              </a:r>
              <a:endPara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10" name="Google Shape;410;p48"/>
          <p:cNvSpPr txBox="1"/>
          <p:nvPr/>
        </p:nvSpPr>
        <p:spPr>
          <a:xfrm>
            <a:off x="370625" y="828600"/>
            <a:ext cx="3082500" cy="3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An algorithm that detects anomalies of heart beat from ECG / EKG</a:t>
            </a:r>
            <a:br>
              <a:rPr lang="es-ES" sz="24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br>
              <a:rPr lang="es-ES" sz="9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br>
              <a:rPr lang="es-ES" sz="9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br>
              <a:rPr lang="es-ES" sz="9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br>
              <a:rPr lang="es-ES" sz="9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br>
              <a:rPr lang="es-ES" sz="9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br>
              <a:rPr lang="es-ES" sz="9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20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Alerts the emergency services immediately (development phase)</a:t>
            </a:r>
            <a:endParaRPr sz="2000" b="0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12" name="Google Shape;412;p4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8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550" y="1499325"/>
            <a:ext cx="2491500" cy="14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8"/>
          <p:cNvSpPr txBox="1"/>
          <p:nvPr/>
        </p:nvSpPr>
        <p:spPr>
          <a:xfrm>
            <a:off x="7297824" y="4833300"/>
            <a:ext cx="17511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 i="1" u="sng">
                <a:solidFill>
                  <a:srgbClr val="0000FF"/>
                </a:solidFill>
                <a:hlinkClick r:id="rId5"/>
              </a:rPr>
              <a:t>https://github.com/bb426/cormeum</a:t>
            </a:r>
            <a:endParaRPr sz="800" i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605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 sz="3000"/>
              <a:t>Value Proposition</a:t>
            </a:r>
            <a:endParaRPr sz="3000">
              <a:solidFill>
                <a:srgbClr val="75A6E7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Customer Value Proposition</a:t>
            </a:r>
            <a:endParaRPr/>
          </a:p>
        </p:txBody>
      </p:sp>
      <p:sp>
        <p:nvSpPr>
          <p:cNvPr id="427" name="Google Shape;427;p50"/>
          <p:cNvSpPr/>
          <p:nvPr/>
        </p:nvSpPr>
        <p:spPr>
          <a:xfrm>
            <a:off x="3673515" y="3307273"/>
            <a:ext cx="369000" cy="36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9439" y="66771"/>
                </a:moveTo>
                <a:lnTo>
                  <a:pt x="53133" y="70560"/>
                </a:lnTo>
                <a:lnTo>
                  <a:pt x="70276" y="57205"/>
                </a:lnTo>
                <a:lnTo>
                  <a:pt x="62794" y="49723"/>
                </a:lnTo>
                <a:lnTo>
                  <a:pt x="49439" y="66771"/>
                </a:lnTo>
                <a:close/>
                <a:moveTo>
                  <a:pt x="109581" y="10418"/>
                </a:moveTo>
                <a:cubicBezTo>
                  <a:pt x="99163" y="0"/>
                  <a:pt x="82304" y="0"/>
                  <a:pt x="71886" y="10418"/>
                </a:cubicBezTo>
                <a:cubicBezTo>
                  <a:pt x="66771" y="15532"/>
                  <a:pt x="64119" y="21878"/>
                  <a:pt x="64119" y="28602"/>
                </a:cubicBezTo>
                <a:lnTo>
                  <a:pt x="23488" y="74064"/>
                </a:lnTo>
                <a:cubicBezTo>
                  <a:pt x="20552" y="77000"/>
                  <a:pt x="18658" y="80978"/>
                  <a:pt x="18658" y="85240"/>
                </a:cubicBezTo>
                <a:cubicBezTo>
                  <a:pt x="18658" y="88176"/>
                  <a:pt x="19510" y="90828"/>
                  <a:pt x="20836" y="93291"/>
                </a:cubicBezTo>
                <a:cubicBezTo>
                  <a:pt x="13354" y="97553"/>
                  <a:pt x="10418" y="101531"/>
                  <a:pt x="13354" y="110149"/>
                </a:cubicBezTo>
                <a:cubicBezTo>
                  <a:pt x="13638" y="111191"/>
                  <a:pt x="13354" y="111475"/>
                  <a:pt x="13354" y="111760"/>
                </a:cubicBezTo>
                <a:cubicBezTo>
                  <a:pt x="12028" y="113559"/>
                  <a:pt x="6156" y="114696"/>
                  <a:pt x="2651" y="114696"/>
                </a:cubicBezTo>
                <a:lnTo>
                  <a:pt x="2651" y="114696"/>
                </a:lnTo>
                <a:cubicBezTo>
                  <a:pt x="1041" y="114696"/>
                  <a:pt x="0" y="115737"/>
                  <a:pt x="0" y="117348"/>
                </a:cubicBezTo>
                <a:cubicBezTo>
                  <a:pt x="0" y="118958"/>
                  <a:pt x="1041" y="120000"/>
                  <a:pt x="2651" y="120000"/>
                </a:cubicBezTo>
                <a:lnTo>
                  <a:pt x="2651" y="120000"/>
                </a:lnTo>
                <a:cubicBezTo>
                  <a:pt x="4546" y="120000"/>
                  <a:pt x="14112" y="119715"/>
                  <a:pt x="17616" y="114885"/>
                </a:cubicBezTo>
                <a:cubicBezTo>
                  <a:pt x="18374" y="113559"/>
                  <a:pt x="19510" y="111475"/>
                  <a:pt x="18374" y="108539"/>
                </a:cubicBezTo>
                <a:cubicBezTo>
                  <a:pt x="16858" y="103425"/>
                  <a:pt x="16858" y="101531"/>
                  <a:pt x="24340" y="97553"/>
                </a:cubicBezTo>
                <a:cubicBezTo>
                  <a:pt x="26992" y="99921"/>
                  <a:pt x="30686" y="101341"/>
                  <a:pt x="34475" y="101341"/>
                </a:cubicBezTo>
                <a:cubicBezTo>
                  <a:pt x="39021" y="101341"/>
                  <a:pt x="42999" y="99447"/>
                  <a:pt x="45651" y="96511"/>
                </a:cubicBezTo>
                <a:lnTo>
                  <a:pt x="91397" y="55595"/>
                </a:lnTo>
                <a:cubicBezTo>
                  <a:pt x="97837" y="55311"/>
                  <a:pt x="104467" y="52943"/>
                  <a:pt x="109297" y="47829"/>
                </a:cubicBezTo>
                <a:cubicBezTo>
                  <a:pt x="120000" y="37695"/>
                  <a:pt x="120000" y="20836"/>
                  <a:pt x="109581" y="10418"/>
                </a:cubicBezTo>
                <a:close/>
                <a:moveTo>
                  <a:pt x="41957" y="93007"/>
                </a:moveTo>
                <a:cubicBezTo>
                  <a:pt x="40063" y="94901"/>
                  <a:pt x="37411" y="96227"/>
                  <a:pt x="34475" y="96227"/>
                </a:cubicBezTo>
                <a:cubicBezTo>
                  <a:pt x="28602" y="96227"/>
                  <a:pt x="23772" y="91397"/>
                  <a:pt x="23772" y="85524"/>
                </a:cubicBezTo>
                <a:cubicBezTo>
                  <a:pt x="23772" y="82588"/>
                  <a:pt x="24814" y="79936"/>
                  <a:pt x="26992" y="78042"/>
                </a:cubicBezTo>
                <a:lnTo>
                  <a:pt x="64688" y="36085"/>
                </a:lnTo>
                <a:cubicBezTo>
                  <a:pt x="65730" y="40631"/>
                  <a:pt x="68097" y="44893"/>
                  <a:pt x="71602" y="48397"/>
                </a:cubicBezTo>
                <a:cubicBezTo>
                  <a:pt x="75106" y="51807"/>
                  <a:pt x="79368" y="54269"/>
                  <a:pt x="83914" y="55311"/>
                </a:cubicBezTo>
                <a:lnTo>
                  <a:pt x="41957" y="93007"/>
                </a:lnTo>
                <a:close/>
                <a:moveTo>
                  <a:pt x="105509" y="44609"/>
                </a:moveTo>
                <a:cubicBezTo>
                  <a:pt x="97269" y="52943"/>
                  <a:pt x="83630" y="52943"/>
                  <a:pt x="75390" y="44609"/>
                </a:cubicBezTo>
                <a:cubicBezTo>
                  <a:pt x="67056" y="36369"/>
                  <a:pt x="67056" y="22730"/>
                  <a:pt x="75390" y="14396"/>
                </a:cubicBezTo>
                <a:cubicBezTo>
                  <a:pt x="83630" y="6156"/>
                  <a:pt x="97269" y="6156"/>
                  <a:pt x="105509" y="14396"/>
                </a:cubicBezTo>
                <a:cubicBezTo>
                  <a:pt x="113843" y="22730"/>
                  <a:pt x="114127" y="36085"/>
                  <a:pt x="105509" y="446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8" name="Google Shape;428;p50"/>
          <p:cNvSpPr/>
          <p:nvPr/>
        </p:nvSpPr>
        <p:spPr>
          <a:xfrm>
            <a:off x="3683482" y="4207858"/>
            <a:ext cx="359100" cy="233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7244" y="17164"/>
                </a:moveTo>
                <a:cubicBezTo>
                  <a:pt x="52602" y="17164"/>
                  <a:pt x="49121" y="22632"/>
                  <a:pt x="49121" y="29924"/>
                </a:cubicBezTo>
                <a:cubicBezTo>
                  <a:pt x="49121" y="37215"/>
                  <a:pt x="52602" y="42835"/>
                  <a:pt x="57244" y="42835"/>
                </a:cubicBezTo>
                <a:cubicBezTo>
                  <a:pt x="61885" y="42835"/>
                  <a:pt x="65463" y="37215"/>
                  <a:pt x="65463" y="29924"/>
                </a:cubicBezTo>
                <a:cubicBezTo>
                  <a:pt x="65463" y="22632"/>
                  <a:pt x="61885" y="17164"/>
                  <a:pt x="57244" y="17164"/>
                </a:cubicBezTo>
                <a:close/>
                <a:moveTo>
                  <a:pt x="57244" y="34329"/>
                </a:moveTo>
                <a:cubicBezTo>
                  <a:pt x="55600" y="34329"/>
                  <a:pt x="54536" y="32506"/>
                  <a:pt x="54536" y="29924"/>
                </a:cubicBezTo>
                <a:cubicBezTo>
                  <a:pt x="54536" y="27493"/>
                  <a:pt x="55600" y="25670"/>
                  <a:pt x="57244" y="25670"/>
                </a:cubicBezTo>
                <a:cubicBezTo>
                  <a:pt x="58887" y="25670"/>
                  <a:pt x="59951" y="27493"/>
                  <a:pt x="59951" y="29924"/>
                </a:cubicBezTo>
                <a:cubicBezTo>
                  <a:pt x="59951" y="32506"/>
                  <a:pt x="58887" y="34329"/>
                  <a:pt x="57244" y="34329"/>
                </a:cubicBezTo>
                <a:close/>
                <a:moveTo>
                  <a:pt x="117292" y="17164"/>
                </a:moveTo>
                <a:cubicBezTo>
                  <a:pt x="116712" y="17164"/>
                  <a:pt x="116518" y="17164"/>
                  <a:pt x="116228" y="17620"/>
                </a:cubicBezTo>
                <a:lnTo>
                  <a:pt x="116228" y="17620"/>
                </a:lnTo>
                <a:lnTo>
                  <a:pt x="87316" y="40253"/>
                </a:lnTo>
                <a:lnTo>
                  <a:pt x="87316" y="17164"/>
                </a:lnTo>
                <a:cubicBezTo>
                  <a:pt x="87316" y="7746"/>
                  <a:pt x="82385" y="0"/>
                  <a:pt x="76390" y="0"/>
                </a:cubicBezTo>
                <a:lnTo>
                  <a:pt x="10829" y="0"/>
                </a:lnTo>
                <a:cubicBezTo>
                  <a:pt x="4834" y="0"/>
                  <a:pt x="0" y="7746"/>
                  <a:pt x="0" y="17164"/>
                </a:cubicBezTo>
                <a:lnTo>
                  <a:pt x="0" y="102835"/>
                </a:lnTo>
                <a:cubicBezTo>
                  <a:pt x="0" y="112253"/>
                  <a:pt x="4834" y="120000"/>
                  <a:pt x="10829" y="120000"/>
                </a:cubicBezTo>
                <a:lnTo>
                  <a:pt x="76390" y="120000"/>
                </a:lnTo>
                <a:cubicBezTo>
                  <a:pt x="82385" y="120000"/>
                  <a:pt x="87316" y="112253"/>
                  <a:pt x="87316" y="102835"/>
                </a:cubicBezTo>
                <a:lnTo>
                  <a:pt x="87316" y="79746"/>
                </a:lnTo>
                <a:lnTo>
                  <a:pt x="116228" y="102379"/>
                </a:lnTo>
                <a:lnTo>
                  <a:pt x="116228" y="102379"/>
                </a:lnTo>
                <a:cubicBezTo>
                  <a:pt x="116518" y="102835"/>
                  <a:pt x="117002" y="102835"/>
                  <a:pt x="117292" y="102835"/>
                </a:cubicBezTo>
                <a:cubicBezTo>
                  <a:pt x="118936" y="102835"/>
                  <a:pt x="120000" y="101164"/>
                  <a:pt x="120000" y="98582"/>
                </a:cubicBezTo>
                <a:lnTo>
                  <a:pt x="120000" y="21417"/>
                </a:lnTo>
                <a:cubicBezTo>
                  <a:pt x="120000" y="18835"/>
                  <a:pt x="118936" y="17164"/>
                  <a:pt x="117292" y="17164"/>
                </a:cubicBezTo>
                <a:close/>
                <a:moveTo>
                  <a:pt x="76390" y="111493"/>
                </a:moveTo>
                <a:lnTo>
                  <a:pt x="10829" y="111493"/>
                </a:lnTo>
                <a:cubicBezTo>
                  <a:pt x="7832" y="111493"/>
                  <a:pt x="5414" y="107544"/>
                  <a:pt x="5414" y="102835"/>
                </a:cubicBezTo>
                <a:lnTo>
                  <a:pt x="81804" y="102835"/>
                </a:lnTo>
                <a:cubicBezTo>
                  <a:pt x="81804" y="107544"/>
                  <a:pt x="79387" y="111493"/>
                  <a:pt x="76390" y="111493"/>
                </a:cubicBezTo>
                <a:close/>
                <a:moveTo>
                  <a:pt x="81804" y="94329"/>
                </a:moveTo>
                <a:lnTo>
                  <a:pt x="5414" y="94329"/>
                </a:lnTo>
                <a:lnTo>
                  <a:pt x="5414" y="17164"/>
                </a:lnTo>
                <a:cubicBezTo>
                  <a:pt x="5414" y="12455"/>
                  <a:pt x="7832" y="8506"/>
                  <a:pt x="10829" y="8506"/>
                </a:cubicBezTo>
                <a:lnTo>
                  <a:pt x="76390" y="8506"/>
                </a:lnTo>
                <a:cubicBezTo>
                  <a:pt x="79387" y="8506"/>
                  <a:pt x="81804" y="12455"/>
                  <a:pt x="81804" y="17164"/>
                </a:cubicBezTo>
                <a:lnTo>
                  <a:pt x="81804" y="94329"/>
                </a:lnTo>
                <a:close/>
                <a:moveTo>
                  <a:pt x="114585" y="91746"/>
                </a:moveTo>
                <a:lnTo>
                  <a:pt x="87316" y="70329"/>
                </a:lnTo>
                <a:lnTo>
                  <a:pt x="87316" y="49670"/>
                </a:lnTo>
                <a:lnTo>
                  <a:pt x="114585" y="28253"/>
                </a:lnTo>
                <a:lnTo>
                  <a:pt x="114585" y="91746"/>
                </a:lnTo>
                <a:close/>
                <a:moveTo>
                  <a:pt x="73682" y="17164"/>
                </a:moveTo>
                <a:cubicBezTo>
                  <a:pt x="72038" y="17164"/>
                  <a:pt x="70878" y="18835"/>
                  <a:pt x="70878" y="21417"/>
                </a:cubicBezTo>
                <a:cubicBezTo>
                  <a:pt x="70878" y="24000"/>
                  <a:pt x="72038" y="25670"/>
                  <a:pt x="73682" y="25670"/>
                </a:cubicBezTo>
                <a:cubicBezTo>
                  <a:pt x="75229" y="25670"/>
                  <a:pt x="76390" y="24000"/>
                  <a:pt x="76390" y="21417"/>
                </a:cubicBezTo>
                <a:cubicBezTo>
                  <a:pt x="76390" y="18835"/>
                  <a:pt x="75229" y="17164"/>
                  <a:pt x="73682" y="171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9" name="Google Shape;429;p50"/>
          <p:cNvSpPr/>
          <p:nvPr/>
        </p:nvSpPr>
        <p:spPr>
          <a:xfrm>
            <a:off x="6504588" y="3266034"/>
            <a:ext cx="395100" cy="35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51" y="20938"/>
                </a:moveTo>
                <a:lnTo>
                  <a:pt x="70878" y="20938"/>
                </a:lnTo>
                <a:lnTo>
                  <a:pt x="70878" y="32949"/>
                </a:lnTo>
                <a:cubicBezTo>
                  <a:pt x="70878" y="34756"/>
                  <a:pt x="72038" y="36031"/>
                  <a:pt x="73682" y="36031"/>
                </a:cubicBezTo>
                <a:cubicBezTo>
                  <a:pt x="75229" y="36031"/>
                  <a:pt x="76390" y="34756"/>
                  <a:pt x="76390" y="32949"/>
                </a:cubicBezTo>
                <a:lnTo>
                  <a:pt x="76390" y="20938"/>
                </a:lnTo>
                <a:lnTo>
                  <a:pt x="87316" y="20938"/>
                </a:lnTo>
                <a:cubicBezTo>
                  <a:pt x="88960" y="20938"/>
                  <a:pt x="90024" y="19769"/>
                  <a:pt x="90024" y="17962"/>
                </a:cubicBezTo>
                <a:cubicBezTo>
                  <a:pt x="90024" y="16155"/>
                  <a:pt x="88960" y="14986"/>
                  <a:pt x="87316" y="14986"/>
                </a:cubicBezTo>
                <a:lnTo>
                  <a:pt x="76390" y="14986"/>
                </a:lnTo>
                <a:lnTo>
                  <a:pt x="76390" y="2976"/>
                </a:lnTo>
                <a:cubicBezTo>
                  <a:pt x="76390" y="1169"/>
                  <a:pt x="75229" y="0"/>
                  <a:pt x="73682" y="0"/>
                </a:cubicBezTo>
                <a:cubicBezTo>
                  <a:pt x="72038" y="0"/>
                  <a:pt x="70878" y="1169"/>
                  <a:pt x="70878" y="2976"/>
                </a:cubicBezTo>
                <a:lnTo>
                  <a:pt x="70878" y="14986"/>
                </a:lnTo>
                <a:lnTo>
                  <a:pt x="59951" y="14986"/>
                </a:lnTo>
                <a:cubicBezTo>
                  <a:pt x="58404" y="14986"/>
                  <a:pt x="57244" y="16155"/>
                  <a:pt x="57244" y="17962"/>
                </a:cubicBezTo>
                <a:cubicBezTo>
                  <a:pt x="57244" y="19769"/>
                  <a:pt x="58404" y="20938"/>
                  <a:pt x="59951" y="20938"/>
                </a:cubicBezTo>
                <a:close/>
                <a:moveTo>
                  <a:pt x="109073" y="99592"/>
                </a:moveTo>
                <a:lnTo>
                  <a:pt x="109073" y="99592"/>
                </a:lnTo>
                <a:lnTo>
                  <a:pt x="120000" y="45597"/>
                </a:lnTo>
                <a:lnTo>
                  <a:pt x="120000" y="45597"/>
                </a:lnTo>
                <a:lnTo>
                  <a:pt x="120000" y="44960"/>
                </a:lnTo>
                <a:cubicBezTo>
                  <a:pt x="120000" y="43153"/>
                  <a:pt x="118936" y="41984"/>
                  <a:pt x="117292" y="41984"/>
                </a:cubicBezTo>
                <a:lnTo>
                  <a:pt x="29685" y="41984"/>
                </a:lnTo>
                <a:lnTo>
                  <a:pt x="25914" y="26040"/>
                </a:lnTo>
                <a:lnTo>
                  <a:pt x="25914" y="26040"/>
                </a:lnTo>
                <a:cubicBezTo>
                  <a:pt x="25624" y="24871"/>
                  <a:pt x="24560" y="24021"/>
                  <a:pt x="23400" y="24021"/>
                </a:cubicBezTo>
                <a:lnTo>
                  <a:pt x="2707" y="24021"/>
                </a:lnTo>
                <a:cubicBezTo>
                  <a:pt x="1063" y="24021"/>
                  <a:pt x="0" y="25190"/>
                  <a:pt x="0" y="26997"/>
                </a:cubicBezTo>
                <a:cubicBezTo>
                  <a:pt x="0" y="28804"/>
                  <a:pt x="1063" y="29973"/>
                  <a:pt x="2707" y="29973"/>
                </a:cubicBezTo>
                <a:lnTo>
                  <a:pt x="21273" y="29973"/>
                </a:lnTo>
                <a:lnTo>
                  <a:pt x="38195" y="99911"/>
                </a:lnTo>
                <a:lnTo>
                  <a:pt x="38195" y="99911"/>
                </a:lnTo>
                <a:cubicBezTo>
                  <a:pt x="38388" y="100761"/>
                  <a:pt x="38968" y="101399"/>
                  <a:pt x="39838" y="101718"/>
                </a:cubicBezTo>
                <a:cubicBezTo>
                  <a:pt x="38678" y="103525"/>
                  <a:pt x="38195" y="105544"/>
                  <a:pt x="38195" y="107989"/>
                </a:cubicBezTo>
                <a:cubicBezTo>
                  <a:pt x="38195" y="114579"/>
                  <a:pt x="43029" y="120000"/>
                  <a:pt x="49121" y="120000"/>
                </a:cubicBezTo>
                <a:cubicBezTo>
                  <a:pt x="55116" y="120000"/>
                  <a:pt x="59951" y="114579"/>
                  <a:pt x="59951" y="107989"/>
                </a:cubicBezTo>
                <a:cubicBezTo>
                  <a:pt x="59951" y="105863"/>
                  <a:pt x="59468" y="103737"/>
                  <a:pt x="58404" y="101930"/>
                </a:cubicBezTo>
                <a:lnTo>
                  <a:pt x="88670" y="101930"/>
                </a:lnTo>
                <a:cubicBezTo>
                  <a:pt x="87800" y="103737"/>
                  <a:pt x="87026" y="105863"/>
                  <a:pt x="87026" y="107989"/>
                </a:cubicBezTo>
                <a:cubicBezTo>
                  <a:pt x="87026" y="114579"/>
                  <a:pt x="91958" y="120000"/>
                  <a:pt x="97953" y="120000"/>
                </a:cubicBezTo>
                <a:cubicBezTo>
                  <a:pt x="103948" y="120000"/>
                  <a:pt x="108879" y="114579"/>
                  <a:pt x="108879" y="107989"/>
                </a:cubicBezTo>
                <a:cubicBezTo>
                  <a:pt x="108879" y="105544"/>
                  <a:pt x="108299" y="103525"/>
                  <a:pt x="107236" y="101718"/>
                </a:cubicBezTo>
                <a:cubicBezTo>
                  <a:pt x="108299" y="101399"/>
                  <a:pt x="108879" y="100442"/>
                  <a:pt x="109073" y="99592"/>
                </a:cubicBezTo>
                <a:close/>
                <a:moveTo>
                  <a:pt x="97953" y="47936"/>
                </a:moveTo>
                <a:lnTo>
                  <a:pt x="114004" y="47936"/>
                </a:lnTo>
                <a:lnTo>
                  <a:pt x="111587" y="59946"/>
                </a:lnTo>
                <a:lnTo>
                  <a:pt x="96792" y="59946"/>
                </a:lnTo>
                <a:lnTo>
                  <a:pt x="97953" y="47936"/>
                </a:lnTo>
                <a:close/>
                <a:moveTo>
                  <a:pt x="31329" y="47936"/>
                </a:moveTo>
                <a:lnTo>
                  <a:pt x="49315" y="47936"/>
                </a:lnTo>
                <a:lnTo>
                  <a:pt x="50475" y="59946"/>
                </a:lnTo>
                <a:lnTo>
                  <a:pt x="34037" y="59946"/>
                </a:lnTo>
                <a:lnTo>
                  <a:pt x="31329" y="47936"/>
                </a:lnTo>
                <a:close/>
                <a:moveTo>
                  <a:pt x="38678" y="78015"/>
                </a:moveTo>
                <a:lnTo>
                  <a:pt x="35680" y="66005"/>
                </a:lnTo>
                <a:lnTo>
                  <a:pt x="51248" y="66005"/>
                </a:lnTo>
                <a:lnTo>
                  <a:pt x="52312" y="78015"/>
                </a:lnTo>
                <a:lnTo>
                  <a:pt x="38678" y="78015"/>
                </a:lnTo>
                <a:close/>
                <a:moveTo>
                  <a:pt x="40032" y="83968"/>
                </a:moveTo>
                <a:lnTo>
                  <a:pt x="52892" y="83968"/>
                </a:lnTo>
                <a:lnTo>
                  <a:pt x="53956" y="95978"/>
                </a:lnTo>
                <a:lnTo>
                  <a:pt x="42836" y="95978"/>
                </a:lnTo>
                <a:lnTo>
                  <a:pt x="40032" y="83968"/>
                </a:lnTo>
                <a:close/>
                <a:moveTo>
                  <a:pt x="49121" y="113941"/>
                </a:moveTo>
                <a:cubicBezTo>
                  <a:pt x="46124" y="113941"/>
                  <a:pt x="43609" y="111284"/>
                  <a:pt x="43609" y="107989"/>
                </a:cubicBezTo>
                <a:cubicBezTo>
                  <a:pt x="43609" y="104694"/>
                  <a:pt x="46124" y="101930"/>
                  <a:pt x="49121" y="101930"/>
                </a:cubicBezTo>
                <a:cubicBezTo>
                  <a:pt x="52119" y="101930"/>
                  <a:pt x="54536" y="104694"/>
                  <a:pt x="54536" y="107989"/>
                </a:cubicBezTo>
                <a:cubicBezTo>
                  <a:pt x="54536" y="111284"/>
                  <a:pt x="52119" y="113941"/>
                  <a:pt x="49121" y="113941"/>
                </a:cubicBezTo>
                <a:close/>
                <a:moveTo>
                  <a:pt x="70878" y="95978"/>
                </a:moveTo>
                <a:lnTo>
                  <a:pt x="59758" y="95978"/>
                </a:lnTo>
                <a:lnTo>
                  <a:pt x="58597" y="83968"/>
                </a:lnTo>
                <a:lnTo>
                  <a:pt x="70878" y="83968"/>
                </a:lnTo>
                <a:lnTo>
                  <a:pt x="70878" y="95978"/>
                </a:lnTo>
                <a:close/>
                <a:moveTo>
                  <a:pt x="70878" y="78015"/>
                </a:moveTo>
                <a:lnTo>
                  <a:pt x="57824" y="78015"/>
                </a:lnTo>
                <a:lnTo>
                  <a:pt x="56760" y="66005"/>
                </a:lnTo>
                <a:lnTo>
                  <a:pt x="70878" y="66005"/>
                </a:lnTo>
                <a:lnTo>
                  <a:pt x="70878" y="78015"/>
                </a:lnTo>
                <a:close/>
                <a:moveTo>
                  <a:pt x="70878" y="59946"/>
                </a:moveTo>
                <a:lnTo>
                  <a:pt x="56180" y="59946"/>
                </a:lnTo>
                <a:lnTo>
                  <a:pt x="55116" y="47936"/>
                </a:lnTo>
                <a:lnTo>
                  <a:pt x="71168" y="47936"/>
                </a:lnTo>
                <a:lnTo>
                  <a:pt x="71168" y="59946"/>
                </a:lnTo>
                <a:lnTo>
                  <a:pt x="70878" y="59946"/>
                </a:lnTo>
                <a:close/>
                <a:moveTo>
                  <a:pt x="87510" y="95978"/>
                </a:moveTo>
                <a:lnTo>
                  <a:pt x="76390" y="95978"/>
                </a:lnTo>
                <a:lnTo>
                  <a:pt x="76390" y="83968"/>
                </a:lnTo>
                <a:lnTo>
                  <a:pt x="88670" y="83968"/>
                </a:lnTo>
                <a:lnTo>
                  <a:pt x="87510" y="95978"/>
                </a:lnTo>
                <a:close/>
                <a:moveTo>
                  <a:pt x="89443" y="78015"/>
                </a:moveTo>
                <a:lnTo>
                  <a:pt x="76390" y="78015"/>
                </a:lnTo>
                <a:lnTo>
                  <a:pt x="76390" y="66005"/>
                </a:lnTo>
                <a:lnTo>
                  <a:pt x="90604" y="66005"/>
                </a:lnTo>
                <a:lnTo>
                  <a:pt x="89443" y="78015"/>
                </a:lnTo>
                <a:close/>
                <a:moveTo>
                  <a:pt x="91087" y="59946"/>
                </a:moveTo>
                <a:lnTo>
                  <a:pt x="76390" y="59946"/>
                </a:lnTo>
                <a:lnTo>
                  <a:pt x="76390" y="47936"/>
                </a:lnTo>
                <a:lnTo>
                  <a:pt x="92441" y="47936"/>
                </a:lnTo>
                <a:lnTo>
                  <a:pt x="91087" y="59946"/>
                </a:lnTo>
                <a:close/>
                <a:moveTo>
                  <a:pt x="98243" y="113941"/>
                </a:moveTo>
                <a:cubicBezTo>
                  <a:pt x="95245" y="113941"/>
                  <a:pt x="92731" y="111284"/>
                  <a:pt x="92731" y="107989"/>
                </a:cubicBezTo>
                <a:cubicBezTo>
                  <a:pt x="92731" y="104694"/>
                  <a:pt x="95245" y="101930"/>
                  <a:pt x="98243" y="101930"/>
                </a:cubicBezTo>
                <a:cubicBezTo>
                  <a:pt x="101240" y="101930"/>
                  <a:pt x="103658" y="104694"/>
                  <a:pt x="103658" y="107989"/>
                </a:cubicBezTo>
                <a:cubicBezTo>
                  <a:pt x="103658" y="111284"/>
                  <a:pt x="101240" y="113941"/>
                  <a:pt x="98243" y="113941"/>
                </a:cubicBezTo>
                <a:close/>
                <a:moveTo>
                  <a:pt x="104238" y="95978"/>
                </a:moveTo>
                <a:lnTo>
                  <a:pt x="93021" y="95978"/>
                </a:lnTo>
                <a:lnTo>
                  <a:pt x="94085" y="83968"/>
                </a:lnTo>
                <a:lnTo>
                  <a:pt x="106365" y="83968"/>
                </a:lnTo>
                <a:lnTo>
                  <a:pt x="104238" y="95978"/>
                </a:lnTo>
                <a:close/>
                <a:moveTo>
                  <a:pt x="94955" y="78015"/>
                </a:moveTo>
                <a:lnTo>
                  <a:pt x="96019" y="66005"/>
                </a:lnTo>
                <a:lnTo>
                  <a:pt x="110233" y="66005"/>
                </a:lnTo>
                <a:lnTo>
                  <a:pt x="107719" y="78015"/>
                </a:lnTo>
                <a:lnTo>
                  <a:pt x="94955" y="780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30" name="Google Shape;430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31" name="Google Shape;431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4" name="Google Shape;434;p50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5626"/>
          <a:stretch/>
        </p:blipFill>
        <p:spPr>
          <a:xfrm>
            <a:off x="903875" y="1239875"/>
            <a:ext cx="6608976" cy="34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Business Model Canvas</a:t>
            </a:r>
            <a:endParaRPr/>
          </a:p>
        </p:txBody>
      </p:sp>
      <p:sp>
        <p:nvSpPr>
          <p:cNvPr id="440" name="Google Shape;440;p51"/>
          <p:cNvSpPr/>
          <p:nvPr/>
        </p:nvSpPr>
        <p:spPr>
          <a:xfrm>
            <a:off x="3673515" y="3307273"/>
            <a:ext cx="369000" cy="36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9439" y="66771"/>
                </a:moveTo>
                <a:lnTo>
                  <a:pt x="53133" y="70560"/>
                </a:lnTo>
                <a:lnTo>
                  <a:pt x="70276" y="57205"/>
                </a:lnTo>
                <a:lnTo>
                  <a:pt x="62794" y="49723"/>
                </a:lnTo>
                <a:lnTo>
                  <a:pt x="49439" y="66771"/>
                </a:lnTo>
                <a:close/>
                <a:moveTo>
                  <a:pt x="109581" y="10418"/>
                </a:moveTo>
                <a:cubicBezTo>
                  <a:pt x="99163" y="0"/>
                  <a:pt x="82304" y="0"/>
                  <a:pt x="71886" y="10418"/>
                </a:cubicBezTo>
                <a:cubicBezTo>
                  <a:pt x="66771" y="15532"/>
                  <a:pt x="64119" y="21878"/>
                  <a:pt x="64119" y="28602"/>
                </a:cubicBezTo>
                <a:lnTo>
                  <a:pt x="23488" y="74064"/>
                </a:lnTo>
                <a:cubicBezTo>
                  <a:pt x="20552" y="77000"/>
                  <a:pt x="18658" y="80978"/>
                  <a:pt x="18658" y="85240"/>
                </a:cubicBezTo>
                <a:cubicBezTo>
                  <a:pt x="18658" y="88176"/>
                  <a:pt x="19510" y="90828"/>
                  <a:pt x="20836" y="93291"/>
                </a:cubicBezTo>
                <a:cubicBezTo>
                  <a:pt x="13354" y="97553"/>
                  <a:pt x="10418" y="101531"/>
                  <a:pt x="13354" y="110149"/>
                </a:cubicBezTo>
                <a:cubicBezTo>
                  <a:pt x="13638" y="111191"/>
                  <a:pt x="13354" y="111475"/>
                  <a:pt x="13354" y="111760"/>
                </a:cubicBezTo>
                <a:cubicBezTo>
                  <a:pt x="12028" y="113559"/>
                  <a:pt x="6156" y="114696"/>
                  <a:pt x="2651" y="114696"/>
                </a:cubicBezTo>
                <a:lnTo>
                  <a:pt x="2651" y="114696"/>
                </a:lnTo>
                <a:cubicBezTo>
                  <a:pt x="1041" y="114696"/>
                  <a:pt x="0" y="115737"/>
                  <a:pt x="0" y="117348"/>
                </a:cubicBezTo>
                <a:cubicBezTo>
                  <a:pt x="0" y="118958"/>
                  <a:pt x="1041" y="120000"/>
                  <a:pt x="2651" y="120000"/>
                </a:cubicBezTo>
                <a:lnTo>
                  <a:pt x="2651" y="120000"/>
                </a:lnTo>
                <a:cubicBezTo>
                  <a:pt x="4546" y="120000"/>
                  <a:pt x="14112" y="119715"/>
                  <a:pt x="17616" y="114885"/>
                </a:cubicBezTo>
                <a:cubicBezTo>
                  <a:pt x="18374" y="113559"/>
                  <a:pt x="19510" y="111475"/>
                  <a:pt x="18374" y="108539"/>
                </a:cubicBezTo>
                <a:cubicBezTo>
                  <a:pt x="16858" y="103425"/>
                  <a:pt x="16858" y="101531"/>
                  <a:pt x="24340" y="97553"/>
                </a:cubicBezTo>
                <a:cubicBezTo>
                  <a:pt x="26992" y="99921"/>
                  <a:pt x="30686" y="101341"/>
                  <a:pt x="34475" y="101341"/>
                </a:cubicBezTo>
                <a:cubicBezTo>
                  <a:pt x="39021" y="101341"/>
                  <a:pt x="42999" y="99447"/>
                  <a:pt x="45651" y="96511"/>
                </a:cubicBezTo>
                <a:lnTo>
                  <a:pt x="91397" y="55595"/>
                </a:lnTo>
                <a:cubicBezTo>
                  <a:pt x="97837" y="55311"/>
                  <a:pt x="104467" y="52943"/>
                  <a:pt x="109297" y="47829"/>
                </a:cubicBezTo>
                <a:cubicBezTo>
                  <a:pt x="120000" y="37695"/>
                  <a:pt x="120000" y="20836"/>
                  <a:pt x="109581" y="10418"/>
                </a:cubicBezTo>
                <a:close/>
                <a:moveTo>
                  <a:pt x="41957" y="93007"/>
                </a:moveTo>
                <a:cubicBezTo>
                  <a:pt x="40063" y="94901"/>
                  <a:pt x="37411" y="96227"/>
                  <a:pt x="34475" y="96227"/>
                </a:cubicBezTo>
                <a:cubicBezTo>
                  <a:pt x="28602" y="96227"/>
                  <a:pt x="23772" y="91397"/>
                  <a:pt x="23772" y="85524"/>
                </a:cubicBezTo>
                <a:cubicBezTo>
                  <a:pt x="23772" y="82588"/>
                  <a:pt x="24814" y="79936"/>
                  <a:pt x="26992" y="78042"/>
                </a:cubicBezTo>
                <a:lnTo>
                  <a:pt x="64688" y="36085"/>
                </a:lnTo>
                <a:cubicBezTo>
                  <a:pt x="65730" y="40631"/>
                  <a:pt x="68097" y="44893"/>
                  <a:pt x="71602" y="48397"/>
                </a:cubicBezTo>
                <a:cubicBezTo>
                  <a:pt x="75106" y="51807"/>
                  <a:pt x="79368" y="54269"/>
                  <a:pt x="83914" y="55311"/>
                </a:cubicBezTo>
                <a:lnTo>
                  <a:pt x="41957" y="93007"/>
                </a:lnTo>
                <a:close/>
                <a:moveTo>
                  <a:pt x="105509" y="44609"/>
                </a:moveTo>
                <a:cubicBezTo>
                  <a:pt x="97269" y="52943"/>
                  <a:pt x="83630" y="52943"/>
                  <a:pt x="75390" y="44609"/>
                </a:cubicBezTo>
                <a:cubicBezTo>
                  <a:pt x="67056" y="36369"/>
                  <a:pt x="67056" y="22730"/>
                  <a:pt x="75390" y="14396"/>
                </a:cubicBezTo>
                <a:cubicBezTo>
                  <a:pt x="83630" y="6156"/>
                  <a:pt x="97269" y="6156"/>
                  <a:pt x="105509" y="14396"/>
                </a:cubicBezTo>
                <a:cubicBezTo>
                  <a:pt x="113843" y="22730"/>
                  <a:pt x="114127" y="36085"/>
                  <a:pt x="105509" y="446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3683482" y="4207858"/>
            <a:ext cx="359100" cy="233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7244" y="17164"/>
                </a:moveTo>
                <a:cubicBezTo>
                  <a:pt x="52602" y="17164"/>
                  <a:pt x="49121" y="22632"/>
                  <a:pt x="49121" y="29924"/>
                </a:cubicBezTo>
                <a:cubicBezTo>
                  <a:pt x="49121" y="37215"/>
                  <a:pt x="52602" y="42835"/>
                  <a:pt x="57244" y="42835"/>
                </a:cubicBezTo>
                <a:cubicBezTo>
                  <a:pt x="61885" y="42835"/>
                  <a:pt x="65463" y="37215"/>
                  <a:pt x="65463" y="29924"/>
                </a:cubicBezTo>
                <a:cubicBezTo>
                  <a:pt x="65463" y="22632"/>
                  <a:pt x="61885" y="17164"/>
                  <a:pt x="57244" y="17164"/>
                </a:cubicBezTo>
                <a:close/>
                <a:moveTo>
                  <a:pt x="57244" y="34329"/>
                </a:moveTo>
                <a:cubicBezTo>
                  <a:pt x="55600" y="34329"/>
                  <a:pt x="54536" y="32506"/>
                  <a:pt x="54536" y="29924"/>
                </a:cubicBezTo>
                <a:cubicBezTo>
                  <a:pt x="54536" y="27493"/>
                  <a:pt x="55600" y="25670"/>
                  <a:pt x="57244" y="25670"/>
                </a:cubicBezTo>
                <a:cubicBezTo>
                  <a:pt x="58887" y="25670"/>
                  <a:pt x="59951" y="27493"/>
                  <a:pt x="59951" y="29924"/>
                </a:cubicBezTo>
                <a:cubicBezTo>
                  <a:pt x="59951" y="32506"/>
                  <a:pt x="58887" y="34329"/>
                  <a:pt x="57244" y="34329"/>
                </a:cubicBezTo>
                <a:close/>
                <a:moveTo>
                  <a:pt x="117292" y="17164"/>
                </a:moveTo>
                <a:cubicBezTo>
                  <a:pt x="116712" y="17164"/>
                  <a:pt x="116518" y="17164"/>
                  <a:pt x="116228" y="17620"/>
                </a:cubicBezTo>
                <a:lnTo>
                  <a:pt x="116228" y="17620"/>
                </a:lnTo>
                <a:lnTo>
                  <a:pt x="87316" y="40253"/>
                </a:lnTo>
                <a:lnTo>
                  <a:pt x="87316" y="17164"/>
                </a:lnTo>
                <a:cubicBezTo>
                  <a:pt x="87316" y="7746"/>
                  <a:pt x="82385" y="0"/>
                  <a:pt x="76390" y="0"/>
                </a:cubicBezTo>
                <a:lnTo>
                  <a:pt x="10829" y="0"/>
                </a:lnTo>
                <a:cubicBezTo>
                  <a:pt x="4834" y="0"/>
                  <a:pt x="0" y="7746"/>
                  <a:pt x="0" y="17164"/>
                </a:cubicBezTo>
                <a:lnTo>
                  <a:pt x="0" y="102835"/>
                </a:lnTo>
                <a:cubicBezTo>
                  <a:pt x="0" y="112253"/>
                  <a:pt x="4834" y="120000"/>
                  <a:pt x="10829" y="120000"/>
                </a:cubicBezTo>
                <a:lnTo>
                  <a:pt x="76390" y="120000"/>
                </a:lnTo>
                <a:cubicBezTo>
                  <a:pt x="82385" y="120000"/>
                  <a:pt x="87316" y="112253"/>
                  <a:pt x="87316" y="102835"/>
                </a:cubicBezTo>
                <a:lnTo>
                  <a:pt x="87316" y="79746"/>
                </a:lnTo>
                <a:lnTo>
                  <a:pt x="116228" y="102379"/>
                </a:lnTo>
                <a:lnTo>
                  <a:pt x="116228" y="102379"/>
                </a:lnTo>
                <a:cubicBezTo>
                  <a:pt x="116518" y="102835"/>
                  <a:pt x="117002" y="102835"/>
                  <a:pt x="117292" y="102835"/>
                </a:cubicBezTo>
                <a:cubicBezTo>
                  <a:pt x="118936" y="102835"/>
                  <a:pt x="120000" y="101164"/>
                  <a:pt x="120000" y="98582"/>
                </a:cubicBezTo>
                <a:lnTo>
                  <a:pt x="120000" y="21417"/>
                </a:lnTo>
                <a:cubicBezTo>
                  <a:pt x="120000" y="18835"/>
                  <a:pt x="118936" y="17164"/>
                  <a:pt x="117292" y="17164"/>
                </a:cubicBezTo>
                <a:close/>
                <a:moveTo>
                  <a:pt x="76390" y="111493"/>
                </a:moveTo>
                <a:lnTo>
                  <a:pt x="10829" y="111493"/>
                </a:lnTo>
                <a:cubicBezTo>
                  <a:pt x="7832" y="111493"/>
                  <a:pt x="5414" y="107544"/>
                  <a:pt x="5414" y="102835"/>
                </a:cubicBezTo>
                <a:lnTo>
                  <a:pt x="81804" y="102835"/>
                </a:lnTo>
                <a:cubicBezTo>
                  <a:pt x="81804" y="107544"/>
                  <a:pt x="79387" y="111493"/>
                  <a:pt x="76390" y="111493"/>
                </a:cubicBezTo>
                <a:close/>
                <a:moveTo>
                  <a:pt x="81804" y="94329"/>
                </a:moveTo>
                <a:lnTo>
                  <a:pt x="5414" y="94329"/>
                </a:lnTo>
                <a:lnTo>
                  <a:pt x="5414" y="17164"/>
                </a:lnTo>
                <a:cubicBezTo>
                  <a:pt x="5414" y="12455"/>
                  <a:pt x="7832" y="8506"/>
                  <a:pt x="10829" y="8506"/>
                </a:cubicBezTo>
                <a:lnTo>
                  <a:pt x="76390" y="8506"/>
                </a:lnTo>
                <a:cubicBezTo>
                  <a:pt x="79387" y="8506"/>
                  <a:pt x="81804" y="12455"/>
                  <a:pt x="81804" y="17164"/>
                </a:cubicBezTo>
                <a:lnTo>
                  <a:pt x="81804" y="94329"/>
                </a:lnTo>
                <a:close/>
                <a:moveTo>
                  <a:pt x="114585" y="91746"/>
                </a:moveTo>
                <a:lnTo>
                  <a:pt x="87316" y="70329"/>
                </a:lnTo>
                <a:lnTo>
                  <a:pt x="87316" y="49670"/>
                </a:lnTo>
                <a:lnTo>
                  <a:pt x="114585" y="28253"/>
                </a:lnTo>
                <a:lnTo>
                  <a:pt x="114585" y="91746"/>
                </a:lnTo>
                <a:close/>
                <a:moveTo>
                  <a:pt x="73682" y="17164"/>
                </a:moveTo>
                <a:cubicBezTo>
                  <a:pt x="72038" y="17164"/>
                  <a:pt x="70878" y="18835"/>
                  <a:pt x="70878" y="21417"/>
                </a:cubicBezTo>
                <a:cubicBezTo>
                  <a:pt x="70878" y="24000"/>
                  <a:pt x="72038" y="25670"/>
                  <a:pt x="73682" y="25670"/>
                </a:cubicBezTo>
                <a:cubicBezTo>
                  <a:pt x="75229" y="25670"/>
                  <a:pt x="76390" y="24000"/>
                  <a:pt x="76390" y="21417"/>
                </a:cubicBezTo>
                <a:cubicBezTo>
                  <a:pt x="76390" y="18835"/>
                  <a:pt x="75229" y="17164"/>
                  <a:pt x="73682" y="171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2" name="Google Shape;442;p51"/>
          <p:cNvSpPr/>
          <p:nvPr/>
        </p:nvSpPr>
        <p:spPr>
          <a:xfrm>
            <a:off x="6504588" y="3266034"/>
            <a:ext cx="395100" cy="35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51" y="20938"/>
                </a:moveTo>
                <a:lnTo>
                  <a:pt x="70878" y="20938"/>
                </a:lnTo>
                <a:lnTo>
                  <a:pt x="70878" y="32949"/>
                </a:lnTo>
                <a:cubicBezTo>
                  <a:pt x="70878" y="34756"/>
                  <a:pt x="72038" y="36031"/>
                  <a:pt x="73682" y="36031"/>
                </a:cubicBezTo>
                <a:cubicBezTo>
                  <a:pt x="75229" y="36031"/>
                  <a:pt x="76390" y="34756"/>
                  <a:pt x="76390" y="32949"/>
                </a:cubicBezTo>
                <a:lnTo>
                  <a:pt x="76390" y="20938"/>
                </a:lnTo>
                <a:lnTo>
                  <a:pt x="87316" y="20938"/>
                </a:lnTo>
                <a:cubicBezTo>
                  <a:pt x="88960" y="20938"/>
                  <a:pt x="90024" y="19769"/>
                  <a:pt x="90024" y="17962"/>
                </a:cubicBezTo>
                <a:cubicBezTo>
                  <a:pt x="90024" y="16155"/>
                  <a:pt x="88960" y="14986"/>
                  <a:pt x="87316" y="14986"/>
                </a:cubicBezTo>
                <a:lnTo>
                  <a:pt x="76390" y="14986"/>
                </a:lnTo>
                <a:lnTo>
                  <a:pt x="76390" y="2976"/>
                </a:lnTo>
                <a:cubicBezTo>
                  <a:pt x="76390" y="1169"/>
                  <a:pt x="75229" y="0"/>
                  <a:pt x="73682" y="0"/>
                </a:cubicBezTo>
                <a:cubicBezTo>
                  <a:pt x="72038" y="0"/>
                  <a:pt x="70878" y="1169"/>
                  <a:pt x="70878" y="2976"/>
                </a:cubicBezTo>
                <a:lnTo>
                  <a:pt x="70878" y="14986"/>
                </a:lnTo>
                <a:lnTo>
                  <a:pt x="59951" y="14986"/>
                </a:lnTo>
                <a:cubicBezTo>
                  <a:pt x="58404" y="14986"/>
                  <a:pt x="57244" y="16155"/>
                  <a:pt x="57244" y="17962"/>
                </a:cubicBezTo>
                <a:cubicBezTo>
                  <a:pt x="57244" y="19769"/>
                  <a:pt x="58404" y="20938"/>
                  <a:pt x="59951" y="20938"/>
                </a:cubicBezTo>
                <a:close/>
                <a:moveTo>
                  <a:pt x="109073" y="99592"/>
                </a:moveTo>
                <a:lnTo>
                  <a:pt x="109073" y="99592"/>
                </a:lnTo>
                <a:lnTo>
                  <a:pt x="120000" y="45597"/>
                </a:lnTo>
                <a:lnTo>
                  <a:pt x="120000" y="45597"/>
                </a:lnTo>
                <a:lnTo>
                  <a:pt x="120000" y="44960"/>
                </a:lnTo>
                <a:cubicBezTo>
                  <a:pt x="120000" y="43153"/>
                  <a:pt x="118936" y="41984"/>
                  <a:pt x="117292" y="41984"/>
                </a:cubicBezTo>
                <a:lnTo>
                  <a:pt x="29685" y="41984"/>
                </a:lnTo>
                <a:lnTo>
                  <a:pt x="25914" y="26040"/>
                </a:lnTo>
                <a:lnTo>
                  <a:pt x="25914" y="26040"/>
                </a:lnTo>
                <a:cubicBezTo>
                  <a:pt x="25624" y="24871"/>
                  <a:pt x="24560" y="24021"/>
                  <a:pt x="23400" y="24021"/>
                </a:cubicBezTo>
                <a:lnTo>
                  <a:pt x="2707" y="24021"/>
                </a:lnTo>
                <a:cubicBezTo>
                  <a:pt x="1063" y="24021"/>
                  <a:pt x="0" y="25190"/>
                  <a:pt x="0" y="26997"/>
                </a:cubicBezTo>
                <a:cubicBezTo>
                  <a:pt x="0" y="28804"/>
                  <a:pt x="1063" y="29973"/>
                  <a:pt x="2707" y="29973"/>
                </a:cubicBezTo>
                <a:lnTo>
                  <a:pt x="21273" y="29973"/>
                </a:lnTo>
                <a:lnTo>
                  <a:pt x="38195" y="99911"/>
                </a:lnTo>
                <a:lnTo>
                  <a:pt x="38195" y="99911"/>
                </a:lnTo>
                <a:cubicBezTo>
                  <a:pt x="38388" y="100761"/>
                  <a:pt x="38968" y="101399"/>
                  <a:pt x="39838" y="101718"/>
                </a:cubicBezTo>
                <a:cubicBezTo>
                  <a:pt x="38678" y="103525"/>
                  <a:pt x="38195" y="105544"/>
                  <a:pt x="38195" y="107989"/>
                </a:cubicBezTo>
                <a:cubicBezTo>
                  <a:pt x="38195" y="114579"/>
                  <a:pt x="43029" y="120000"/>
                  <a:pt x="49121" y="120000"/>
                </a:cubicBezTo>
                <a:cubicBezTo>
                  <a:pt x="55116" y="120000"/>
                  <a:pt x="59951" y="114579"/>
                  <a:pt x="59951" y="107989"/>
                </a:cubicBezTo>
                <a:cubicBezTo>
                  <a:pt x="59951" y="105863"/>
                  <a:pt x="59468" y="103737"/>
                  <a:pt x="58404" y="101930"/>
                </a:cubicBezTo>
                <a:lnTo>
                  <a:pt x="88670" y="101930"/>
                </a:lnTo>
                <a:cubicBezTo>
                  <a:pt x="87800" y="103737"/>
                  <a:pt x="87026" y="105863"/>
                  <a:pt x="87026" y="107989"/>
                </a:cubicBezTo>
                <a:cubicBezTo>
                  <a:pt x="87026" y="114579"/>
                  <a:pt x="91958" y="120000"/>
                  <a:pt x="97953" y="120000"/>
                </a:cubicBezTo>
                <a:cubicBezTo>
                  <a:pt x="103948" y="120000"/>
                  <a:pt x="108879" y="114579"/>
                  <a:pt x="108879" y="107989"/>
                </a:cubicBezTo>
                <a:cubicBezTo>
                  <a:pt x="108879" y="105544"/>
                  <a:pt x="108299" y="103525"/>
                  <a:pt x="107236" y="101718"/>
                </a:cubicBezTo>
                <a:cubicBezTo>
                  <a:pt x="108299" y="101399"/>
                  <a:pt x="108879" y="100442"/>
                  <a:pt x="109073" y="99592"/>
                </a:cubicBezTo>
                <a:close/>
                <a:moveTo>
                  <a:pt x="97953" y="47936"/>
                </a:moveTo>
                <a:lnTo>
                  <a:pt x="114004" y="47936"/>
                </a:lnTo>
                <a:lnTo>
                  <a:pt x="111587" y="59946"/>
                </a:lnTo>
                <a:lnTo>
                  <a:pt x="96792" y="59946"/>
                </a:lnTo>
                <a:lnTo>
                  <a:pt x="97953" y="47936"/>
                </a:lnTo>
                <a:close/>
                <a:moveTo>
                  <a:pt x="31329" y="47936"/>
                </a:moveTo>
                <a:lnTo>
                  <a:pt x="49315" y="47936"/>
                </a:lnTo>
                <a:lnTo>
                  <a:pt x="50475" y="59946"/>
                </a:lnTo>
                <a:lnTo>
                  <a:pt x="34037" y="59946"/>
                </a:lnTo>
                <a:lnTo>
                  <a:pt x="31329" y="47936"/>
                </a:lnTo>
                <a:close/>
                <a:moveTo>
                  <a:pt x="38678" y="78015"/>
                </a:moveTo>
                <a:lnTo>
                  <a:pt x="35680" y="66005"/>
                </a:lnTo>
                <a:lnTo>
                  <a:pt x="51248" y="66005"/>
                </a:lnTo>
                <a:lnTo>
                  <a:pt x="52312" y="78015"/>
                </a:lnTo>
                <a:lnTo>
                  <a:pt x="38678" y="78015"/>
                </a:lnTo>
                <a:close/>
                <a:moveTo>
                  <a:pt x="40032" y="83968"/>
                </a:moveTo>
                <a:lnTo>
                  <a:pt x="52892" y="83968"/>
                </a:lnTo>
                <a:lnTo>
                  <a:pt x="53956" y="95978"/>
                </a:lnTo>
                <a:lnTo>
                  <a:pt x="42836" y="95978"/>
                </a:lnTo>
                <a:lnTo>
                  <a:pt x="40032" y="83968"/>
                </a:lnTo>
                <a:close/>
                <a:moveTo>
                  <a:pt x="49121" y="113941"/>
                </a:moveTo>
                <a:cubicBezTo>
                  <a:pt x="46124" y="113941"/>
                  <a:pt x="43609" y="111284"/>
                  <a:pt x="43609" y="107989"/>
                </a:cubicBezTo>
                <a:cubicBezTo>
                  <a:pt x="43609" y="104694"/>
                  <a:pt x="46124" y="101930"/>
                  <a:pt x="49121" y="101930"/>
                </a:cubicBezTo>
                <a:cubicBezTo>
                  <a:pt x="52119" y="101930"/>
                  <a:pt x="54536" y="104694"/>
                  <a:pt x="54536" y="107989"/>
                </a:cubicBezTo>
                <a:cubicBezTo>
                  <a:pt x="54536" y="111284"/>
                  <a:pt x="52119" y="113941"/>
                  <a:pt x="49121" y="113941"/>
                </a:cubicBezTo>
                <a:close/>
                <a:moveTo>
                  <a:pt x="70878" y="95978"/>
                </a:moveTo>
                <a:lnTo>
                  <a:pt x="59758" y="95978"/>
                </a:lnTo>
                <a:lnTo>
                  <a:pt x="58597" y="83968"/>
                </a:lnTo>
                <a:lnTo>
                  <a:pt x="70878" y="83968"/>
                </a:lnTo>
                <a:lnTo>
                  <a:pt x="70878" y="95978"/>
                </a:lnTo>
                <a:close/>
                <a:moveTo>
                  <a:pt x="70878" y="78015"/>
                </a:moveTo>
                <a:lnTo>
                  <a:pt x="57824" y="78015"/>
                </a:lnTo>
                <a:lnTo>
                  <a:pt x="56760" y="66005"/>
                </a:lnTo>
                <a:lnTo>
                  <a:pt x="70878" y="66005"/>
                </a:lnTo>
                <a:lnTo>
                  <a:pt x="70878" y="78015"/>
                </a:lnTo>
                <a:close/>
                <a:moveTo>
                  <a:pt x="70878" y="59946"/>
                </a:moveTo>
                <a:lnTo>
                  <a:pt x="56180" y="59946"/>
                </a:lnTo>
                <a:lnTo>
                  <a:pt x="55116" y="47936"/>
                </a:lnTo>
                <a:lnTo>
                  <a:pt x="71168" y="47936"/>
                </a:lnTo>
                <a:lnTo>
                  <a:pt x="71168" y="59946"/>
                </a:lnTo>
                <a:lnTo>
                  <a:pt x="70878" y="59946"/>
                </a:lnTo>
                <a:close/>
                <a:moveTo>
                  <a:pt x="87510" y="95978"/>
                </a:moveTo>
                <a:lnTo>
                  <a:pt x="76390" y="95978"/>
                </a:lnTo>
                <a:lnTo>
                  <a:pt x="76390" y="83968"/>
                </a:lnTo>
                <a:lnTo>
                  <a:pt x="88670" y="83968"/>
                </a:lnTo>
                <a:lnTo>
                  <a:pt x="87510" y="95978"/>
                </a:lnTo>
                <a:close/>
                <a:moveTo>
                  <a:pt x="89443" y="78015"/>
                </a:moveTo>
                <a:lnTo>
                  <a:pt x="76390" y="78015"/>
                </a:lnTo>
                <a:lnTo>
                  <a:pt x="76390" y="66005"/>
                </a:lnTo>
                <a:lnTo>
                  <a:pt x="90604" y="66005"/>
                </a:lnTo>
                <a:lnTo>
                  <a:pt x="89443" y="78015"/>
                </a:lnTo>
                <a:close/>
                <a:moveTo>
                  <a:pt x="91087" y="59946"/>
                </a:moveTo>
                <a:lnTo>
                  <a:pt x="76390" y="59946"/>
                </a:lnTo>
                <a:lnTo>
                  <a:pt x="76390" y="47936"/>
                </a:lnTo>
                <a:lnTo>
                  <a:pt x="92441" y="47936"/>
                </a:lnTo>
                <a:lnTo>
                  <a:pt x="91087" y="59946"/>
                </a:lnTo>
                <a:close/>
                <a:moveTo>
                  <a:pt x="98243" y="113941"/>
                </a:moveTo>
                <a:cubicBezTo>
                  <a:pt x="95245" y="113941"/>
                  <a:pt x="92731" y="111284"/>
                  <a:pt x="92731" y="107989"/>
                </a:cubicBezTo>
                <a:cubicBezTo>
                  <a:pt x="92731" y="104694"/>
                  <a:pt x="95245" y="101930"/>
                  <a:pt x="98243" y="101930"/>
                </a:cubicBezTo>
                <a:cubicBezTo>
                  <a:pt x="101240" y="101930"/>
                  <a:pt x="103658" y="104694"/>
                  <a:pt x="103658" y="107989"/>
                </a:cubicBezTo>
                <a:cubicBezTo>
                  <a:pt x="103658" y="111284"/>
                  <a:pt x="101240" y="113941"/>
                  <a:pt x="98243" y="113941"/>
                </a:cubicBezTo>
                <a:close/>
                <a:moveTo>
                  <a:pt x="104238" y="95978"/>
                </a:moveTo>
                <a:lnTo>
                  <a:pt x="93021" y="95978"/>
                </a:lnTo>
                <a:lnTo>
                  <a:pt x="94085" y="83968"/>
                </a:lnTo>
                <a:lnTo>
                  <a:pt x="106365" y="83968"/>
                </a:lnTo>
                <a:lnTo>
                  <a:pt x="104238" y="95978"/>
                </a:lnTo>
                <a:close/>
                <a:moveTo>
                  <a:pt x="94955" y="78015"/>
                </a:moveTo>
                <a:lnTo>
                  <a:pt x="96019" y="66005"/>
                </a:lnTo>
                <a:lnTo>
                  <a:pt x="110233" y="66005"/>
                </a:lnTo>
                <a:lnTo>
                  <a:pt x="107719" y="78015"/>
                </a:lnTo>
                <a:lnTo>
                  <a:pt x="94955" y="780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43" name="Google Shape;443;p51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44" name="Google Shape;444;p5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7" name="Google Shape;447;p51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381"/>
          <a:stretch/>
        </p:blipFill>
        <p:spPr>
          <a:xfrm>
            <a:off x="935825" y="1005225"/>
            <a:ext cx="6729425" cy="39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605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 sz="3000"/>
              <a:t>Financials</a:t>
            </a:r>
            <a:endParaRPr sz="3000">
              <a:solidFill>
                <a:srgbClr val="75A6E7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95275" y="1112995"/>
            <a:ext cx="35886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Agenda</a:t>
            </a:r>
            <a:endParaRPr/>
          </a:p>
        </p:txBody>
      </p:sp>
      <p:sp>
        <p:nvSpPr>
          <p:cNvPr id="198" name="Google Shape;198;p35"/>
          <p:cNvSpPr txBox="1"/>
          <p:nvPr/>
        </p:nvSpPr>
        <p:spPr>
          <a:xfrm>
            <a:off x="4961989" y="1177286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About Us</a:t>
            </a:r>
            <a:endParaRPr sz="2000" b="0" i="0" u="none" strike="noStrike" cap="none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9" name="Google Shape;199;p35"/>
          <p:cNvSpPr txBox="1"/>
          <p:nvPr/>
        </p:nvSpPr>
        <p:spPr>
          <a:xfrm>
            <a:off x="4961989" y="1700757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Problem Statement</a:t>
            </a:r>
            <a:endParaRPr sz="2000" b="0" i="0" u="none" strike="noStrike" cap="none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0" name="Google Shape;200;p35"/>
          <p:cNvSpPr txBox="1"/>
          <p:nvPr/>
        </p:nvSpPr>
        <p:spPr>
          <a:xfrm>
            <a:off x="4961989" y="2224216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20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Market Validation and size</a:t>
            </a:r>
            <a:endParaRPr sz="2000" b="0" i="0" u="none" strike="noStrike" cap="none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4976277" y="2747673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Value Proposition</a:t>
            </a:r>
            <a:endParaRPr sz="2000" b="0" i="0" u="none" strike="noStrike" cap="none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4969133" y="3263983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 b="0" i="0" u="none" strike="noStrike" cap="none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Our Solution and Product</a:t>
            </a:r>
            <a:endParaRPr sz="2000" b="0" i="0" u="none" strike="noStrike" cap="none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3" name="Google Shape;203;p35"/>
          <p:cNvGrpSpPr/>
          <p:nvPr/>
        </p:nvGrpSpPr>
        <p:grpSpPr>
          <a:xfrm>
            <a:off x="4475798" y="1759312"/>
            <a:ext cx="278152" cy="345818"/>
            <a:chOff x="0" y="46600"/>
            <a:chExt cx="3121800" cy="5004600"/>
          </a:xfrm>
        </p:grpSpPr>
        <p:sp>
          <p:nvSpPr>
            <p:cNvPr id="204" name="Google Shape;204;p3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35"/>
          <p:cNvGrpSpPr/>
          <p:nvPr/>
        </p:nvGrpSpPr>
        <p:grpSpPr>
          <a:xfrm>
            <a:off x="4475798" y="2282784"/>
            <a:ext cx="278152" cy="345818"/>
            <a:chOff x="0" y="46600"/>
            <a:chExt cx="3121800" cy="5004600"/>
          </a:xfrm>
        </p:grpSpPr>
        <p:sp>
          <p:nvSpPr>
            <p:cNvPr id="208" name="Google Shape;208;p3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35"/>
          <p:cNvGrpSpPr/>
          <p:nvPr/>
        </p:nvGrpSpPr>
        <p:grpSpPr>
          <a:xfrm>
            <a:off x="4490086" y="2806253"/>
            <a:ext cx="278152" cy="345818"/>
            <a:chOff x="0" y="46600"/>
            <a:chExt cx="3121800" cy="5004600"/>
          </a:xfrm>
        </p:grpSpPr>
        <p:sp>
          <p:nvSpPr>
            <p:cNvPr id="212" name="Google Shape;212;p3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35"/>
          <p:cNvGrpSpPr/>
          <p:nvPr/>
        </p:nvGrpSpPr>
        <p:grpSpPr>
          <a:xfrm>
            <a:off x="4482942" y="3329719"/>
            <a:ext cx="278152" cy="345818"/>
            <a:chOff x="0" y="46600"/>
            <a:chExt cx="3121800" cy="5004600"/>
          </a:xfrm>
        </p:grpSpPr>
        <p:sp>
          <p:nvSpPr>
            <p:cNvPr id="216" name="Google Shape;216;p3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" name="Google Shape;219;p35"/>
          <p:cNvGrpSpPr/>
          <p:nvPr/>
        </p:nvGrpSpPr>
        <p:grpSpPr>
          <a:xfrm>
            <a:off x="4475798" y="1235829"/>
            <a:ext cx="278152" cy="345818"/>
            <a:chOff x="0" y="46600"/>
            <a:chExt cx="3121800" cy="5004600"/>
          </a:xfrm>
        </p:grpSpPr>
        <p:sp>
          <p:nvSpPr>
            <p:cNvPr id="220" name="Google Shape;220;p3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35"/>
          <p:cNvGrpSpPr/>
          <p:nvPr/>
        </p:nvGrpSpPr>
        <p:grpSpPr>
          <a:xfrm>
            <a:off x="4490080" y="3853169"/>
            <a:ext cx="278152" cy="345818"/>
            <a:chOff x="0" y="46600"/>
            <a:chExt cx="3121800" cy="5004600"/>
          </a:xfrm>
        </p:grpSpPr>
        <p:sp>
          <p:nvSpPr>
            <p:cNvPr id="224" name="Google Shape;224;p3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35"/>
          <p:cNvSpPr txBox="1"/>
          <p:nvPr/>
        </p:nvSpPr>
        <p:spPr>
          <a:xfrm>
            <a:off x="4976275" y="3780275"/>
            <a:ext cx="37326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Conclusions and future work</a:t>
            </a:r>
            <a:endParaRPr sz="2000" b="0" i="0" u="none" strike="noStrike" cap="none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Financials</a:t>
            </a:r>
            <a:endParaRPr/>
          </a:p>
        </p:txBody>
      </p:sp>
      <p:pic>
        <p:nvPicPr>
          <p:cNvPr id="458" name="Google Shape;458;p53"/>
          <p:cNvPicPr preferRelativeResize="0"/>
          <p:nvPr/>
        </p:nvPicPr>
        <p:blipFill rotWithShape="1">
          <a:blip r:embed="rId3">
            <a:alphaModFix/>
          </a:blip>
          <a:srcRect t="10833"/>
          <a:stretch/>
        </p:blipFill>
        <p:spPr>
          <a:xfrm>
            <a:off x="787638" y="1323275"/>
            <a:ext cx="7568726" cy="32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4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Customer acquisition	</a:t>
            </a:r>
            <a:endParaRPr/>
          </a:p>
        </p:txBody>
      </p:sp>
      <p:pic>
        <p:nvPicPr>
          <p:cNvPr id="464" name="Google Shape;4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375" y="1101225"/>
            <a:ext cx="6710200" cy="36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5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/>
              <a:t>Technical part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>
            <a:spLocks noGrp="1"/>
          </p:cNvSpPr>
          <p:nvPr>
            <p:ph type="body" idx="1"/>
          </p:nvPr>
        </p:nvSpPr>
        <p:spPr>
          <a:xfrm>
            <a:off x="2073825" y="445025"/>
            <a:ext cx="6758400" cy="46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 b="1" i="1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Data Source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Open source datasets containing </a:t>
            </a:r>
            <a:r>
              <a:rPr lang="es-ES" sz="2000">
                <a:solidFill>
                  <a:schemeClr val="dk1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ECG </a:t>
            </a:r>
            <a:r>
              <a:rPr lang="es-ES" sz="2000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signals</a:t>
            </a:r>
            <a:br>
              <a:rPr lang="es-ES" sz="2000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666666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(</a:t>
            </a:r>
            <a:r>
              <a:rPr lang="es-ES" sz="1000" u="sng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https://physionet.org/</a:t>
            </a:r>
            <a:r>
              <a:rPr lang="es-ES" sz="1000">
                <a:solidFill>
                  <a:srgbClr val="666666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)</a:t>
            </a:r>
            <a:endParaRPr sz="1000">
              <a:solidFill>
                <a:srgbClr val="666666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s-ES" sz="2000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</a:br>
            <a:r>
              <a:rPr lang="es-ES" sz="2000" b="1" i="1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Data Description</a:t>
            </a:r>
            <a:endParaRPr sz="2000" b="1" i="1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uli"/>
              <a:buChar char="-"/>
            </a:pPr>
            <a:r>
              <a:rPr lang="es-ES" sz="2000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8,528 single lead </a:t>
            </a:r>
            <a:r>
              <a:rPr lang="es-ES" sz="2000" b="1">
                <a:solidFill>
                  <a:srgbClr val="FF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ECG </a:t>
            </a:r>
            <a:r>
              <a:rPr lang="es-ES" sz="2000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records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uli"/>
              <a:buChar char="-"/>
            </a:pPr>
            <a:r>
              <a:rPr lang="es-ES" sz="2000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Lasting from 9s to 60s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uli"/>
              <a:buChar char="-"/>
            </a:pPr>
            <a:r>
              <a:rPr lang="es-ES" sz="2000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300Hz : Producing ECG at 300 times per second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uli"/>
              <a:buChar char="-"/>
            </a:pPr>
            <a:r>
              <a:rPr lang="es-ES" sz="2000" b="1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4 classes</a:t>
            </a:r>
            <a:r>
              <a:rPr lang="es-ES" sz="2000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 (Normal, Atrial fibrillation, Other, Noise)</a:t>
            </a:r>
            <a:endParaRPr sz="20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75" name="Google Shape;4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6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How to get ECG data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2. What is an ECG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 txBox="1">
            <a:spLocks noGrp="1"/>
          </p:cNvSpPr>
          <p:nvPr>
            <p:ph type="body" idx="1"/>
          </p:nvPr>
        </p:nvSpPr>
        <p:spPr>
          <a:xfrm>
            <a:off x="2073825" y="445075"/>
            <a:ext cx="67584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1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What is an ECG?</a:t>
            </a:r>
            <a:endParaRPr sz="2000" b="1" i="1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Electrocardiogram(ECG) is a recording of the electrical </a:t>
            </a:r>
            <a:r>
              <a:rPr lang="es-ES" sz="2000" b="1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activity of the heart</a:t>
            </a:r>
            <a:r>
              <a:rPr lang="es-ES" sz="2000">
                <a:solidFill>
                  <a:srgbClr val="000000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 using electrodes placed on the skin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b="1" i="1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1. How to get ECG data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2. What is an ECG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84" name="Google Shape;484;p57"/>
          <p:cNvPicPr preferRelativeResize="0"/>
          <p:nvPr/>
        </p:nvPicPr>
        <p:blipFill rotWithShape="1">
          <a:blip r:embed="rId4">
            <a:alphaModFix/>
          </a:blip>
          <a:srcRect t="16470" b="17035"/>
          <a:stretch/>
        </p:blipFill>
        <p:spPr>
          <a:xfrm>
            <a:off x="2324750" y="2044788"/>
            <a:ext cx="6256550" cy="26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58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90" name="Google Shape;490;p5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8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8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3" name="Google Shape;4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0960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828" y="1069975"/>
            <a:ext cx="5819322" cy="40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9"/>
          <p:cNvSpPr txBox="1">
            <a:spLocks noGrp="1"/>
          </p:cNvSpPr>
          <p:nvPr>
            <p:ph type="body" idx="1"/>
          </p:nvPr>
        </p:nvSpPr>
        <p:spPr>
          <a:xfrm>
            <a:off x="1889850" y="0"/>
            <a:ext cx="72111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Examples of ECG waveforms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1" name="Google Shape;501;p59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1. How to get ECG data</a:t>
            </a:r>
            <a:endParaRPr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2. What is an ECG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0"/>
          <p:cNvPicPr preferRelativeResize="0"/>
          <p:nvPr/>
        </p:nvPicPr>
        <p:blipFill rotWithShape="1">
          <a:blip r:embed="rId3">
            <a:alphaModFix/>
          </a:blip>
          <a:srcRect b="2865"/>
          <a:stretch/>
        </p:blipFill>
        <p:spPr>
          <a:xfrm>
            <a:off x="3273325" y="1813900"/>
            <a:ext cx="4326675" cy="315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0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What is an ECG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How to get ECG data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9" name="Google Shape;509;p60"/>
          <p:cNvSpPr txBox="1">
            <a:spLocks noGrp="1"/>
          </p:cNvSpPr>
          <p:nvPr>
            <p:ph type="body" idx="1"/>
          </p:nvPr>
        </p:nvSpPr>
        <p:spPr>
          <a:xfrm>
            <a:off x="2073825" y="292675"/>
            <a:ext cx="67584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 b="1">
                <a:solidFill>
                  <a:srgbClr val="222222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Feature engineering</a:t>
            </a:r>
            <a:endParaRPr sz="2000">
              <a:solidFill>
                <a:srgbClr val="222222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>
                <a:solidFill>
                  <a:srgbClr val="222222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Like feeding a baby bird, It is important to feed digestible data to the model.</a:t>
            </a:r>
            <a:endParaRPr sz="2000" b="1" i="1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b="1" i="1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rgbClr val="000000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300" y="1636575"/>
            <a:ext cx="6135326" cy="33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1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What is an ECG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How to get ECG data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7" name="Google Shape;517;p61"/>
          <p:cNvSpPr txBox="1">
            <a:spLocks noGrp="1"/>
          </p:cNvSpPr>
          <p:nvPr>
            <p:ph type="body" idx="1"/>
          </p:nvPr>
        </p:nvSpPr>
        <p:spPr>
          <a:xfrm>
            <a:off x="2226225" y="445075"/>
            <a:ext cx="67584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Essential features to interpret ECG.</a:t>
            </a:r>
            <a:endParaRPr sz="20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RR interval, QRS complex, ST segment, etc..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b="1">
              <a:solidFill>
                <a:srgbClr val="222222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2"/>
          <p:cNvSpPr txBox="1">
            <a:spLocks noGrp="1"/>
          </p:cNvSpPr>
          <p:nvPr>
            <p:ph type="body" idx="1"/>
          </p:nvPr>
        </p:nvSpPr>
        <p:spPr>
          <a:xfrm>
            <a:off x="2073825" y="445025"/>
            <a:ext cx="6758400" cy="46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Compute features from ECG records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aphicFrame>
        <p:nvGraphicFramePr>
          <p:cNvPr id="523" name="Google Shape;523;p62"/>
          <p:cNvGraphicFramePr/>
          <p:nvPr/>
        </p:nvGraphicFramePr>
        <p:xfrm>
          <a:off x="2073825" y="106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{139551DE-5D05-489E-9FFE-8715F309046A}</a:tableStyleId>
              </a:tblPr>
              <a:tblGrid>
                <a:gridCol w="97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500" b="1" i="1">
                          <a:latin typeface="Muli"/>
                          <a:ea typeface="Muli"/>
                          <a:cs typeface="Muli"/>
                          <a:sym typeface="Muli"/>
                        </a:rPr>
                        <a:t>→ </a:t>
                      </a:r>
                      <a:r>
                        <a:rPr lang="es-ES" sz="1500" b="1" i="1">
                          <a:solidFill>
                            <a:srgbClr val="FF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Time</a:t>
                      </a:r>
                      <a:endParaRPr sz="1500" b="1" i="1">
                        <a:solidFill>
                          <a:srgbClr val="FF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timestamp_1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timestamp_2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timestamp_3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timestamp_4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timestamp_5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timestamp_6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ECG_1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-127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-162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-197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-22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-21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ECG_2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57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73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85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-64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-36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24" name="Google Shape;524;p62"/>
          <p:cNvGraphicFramePr/>
          <p:nvPr/>
        </p:nvGraphicFramePr>
        <p:xfrm>
          <a:off x="2073825" y="328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{139551DE-5D05-489E-9FFE-8715F309046A}</a:tableStyleId>
              </a:tblPr>
              <a:tblGrid>
                <a:gridCol w="97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1">
                          <a:latin typeface="Muli"/>
                          <a:ea typeface="Muli"/>
                          <a:cs typeface="Muli"/>
                          <a:sym typeface="Muli"/>
                        </a:rPr>
                        <a:t>→ </a:t>
                      </a:r>
                      <a:r>
                        <a:rPr lang="es-ES" sz="1200" b="1" i="1">
                          <a:solidFill>
                            <a:srgbClr val="FF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Feature</a:t>
                      </a:r>
                      <a:endParaRPr sz="1200" b="1" i="1">
                        <a:solidFill>
                          <a:srgbClr val="FF0000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PR_interval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QRS complex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QR interval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QT segment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U wave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ECG_1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3.9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2.3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4.2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-1.5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1.5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ECG_2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5.4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3.5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-1.9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1.1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-1.1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5" name="Google Shape;525;p62"/>
          <p:cNvSpPr/>
          <p:nvPr/>
        </p:nvSpPr>
        <p:spPr>
          <a:xfrm>
            <a:off x="3893900" y="2640900"/>
            <a:ext cx="3168300" cy="469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2"/>
          <p:cNvSpPr/>
          <p:nvPr/>
        </p:nvSpPr>
        <p:spPr>
          <a:xfrm>
            <a:off x="7584425" y="4426300"/>
            <a:ext cx="13110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i="1">
                <a:latin typeface="Muli"/>
                <a:ea typeface="Muli"/>
                <a:cs typeface="Muli"/>
                <a:sym typeface="Muli"/>
              </a:rPr>
              <a:t>dim : 8,528 * </a:t>
            </a:r>
            <a:r>
              <a:rPr lang="es-ES" sz="1200" b="1" i="1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200</a:t>
            </a:r>
            <a:endParaRPr sz="1200" b="1" i="1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27" name="Google Shape;5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2"/>
          <p:cNvSpPr/>
          <p:nvPr/>
        </p:nvSpPr>
        <p:spPr>
          <a:xfrm>
            <a:off x="7408325" y="2290925"/>
            <a:ext cx="14868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i="1">
                <a:latin typeface="Muli"/>
                <a:ea typeface="Muli"/>
                <a:cs typeface="Muli"/>
                <a:sym typeface="Muli"/>
              </a:rPr>
              <a:t>dim : 8,528 * </a:t>
            </a:r>
            <a:r>
              <a:rPr lang="es-ES" sz="1200" b="1" i="1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9,000</a:t>
            </a:r>
            <a:endParaRPr sz="1200" b="1" i="1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29" name="Google Shape;529;p62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What is an ECG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How to get ECG data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0" name="Google Shape;530;p62"/>
          <p:cNvSpPr/>
          <p:nvPr/>
        </p:nvSpPr>
        <p:spPr>
          <a:xfrm>
            <a:off x="4574925" y="2741250"/>
            <a:ext cx="18195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/>
              <a:t>Feature extraction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605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 sz="3000"/>
              <a:t>About us</a:t>
            </a:r>
            <a:endParaRPr sz="3000">
              <a:solidFill>
                <a:srgbClr val="75A6E7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>
            <a:spLocks noGrp="1"/>
          </p:cNvSpPr>
          <p:nvPr>
            <p:ph type="body" idx="1"/>
          </p:nvPr>
        </p:nvSpPr>
        <p:spPr>
          <a:xfrm>
            <a:off x="2073825" y="445025"/>
            <a:ext cx="7027200" cy="46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rgbClr val="222222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Preprocessing : Normalization</a:t>
            </a:r>
            <a:endParaRPr sz="2000">
              <a:solidFill>
                <a:srgbClr val="222222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222222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Normalization helps a model find an optimal point easily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36" name="Google Shape;536;p63"/>
          <p:cNvGrpSpPr/>
          <p:nvPr/>
        </p:nvGrpSpPr>
        <p:grpSpPr>
          <a:xfrm>
            <a:off x="2060892" y="1468625"/>
            <a:ext cx="6784263" cy="2489333"/>
            <a:chOff x="2060892" y="1468625"/>
            <a:chExt cx="6784263" cy="2489333"/>
          </a:xfrm>
        </p:grpSpPr>
        <p:grpSp>
          <p:nvGrpSpPr>
            <p:cNvPr id="537" name="Google Shape;537;p63"/>
            <p:cNvGrpSpPr/>
            <p:nvPr/>
          </p:nvGrpSpPr>
          <p:grpSpPr>
            <a:xfrm>
              <a:off x="2060892" y="1913196"/>
              <a:ext cx="6784263" cy="2044762"/>
              <a:chOff x="2047725" y="296699"/>
              <a:chExt cx="6893175" cy="2075901"/>
            </a:xfrm>
          </p:grpSpPr>
          <p:pic>
            <p:nvPicPr>
              <p:cNvPr id="538" name="Google Shape;538;p63"/>
              <p:cNvPicPr preferRelativeResize="0"/>
              <p:nvPr/>
            </p:nvPicPr>
            <p:blipFill rotWithShape="1">
              <a:blip r:embed="rId3">
                <a:alphaModFix/>
              </a:blip>
              <a:srcRect b="7373"/>
              <a:stretch/>
            </p:blipFill>
            <p:spPr>
              <a:xfrm>
                <a:off x="2047725" y="296700"/>
                <a:ext cx="3406175" cy="2075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9" name="Google Shape;539;p63"/>
              <p:cNvPicPr preferRelativeResize="0"/>
              <p:nvPr/>
            </p:nvPicPr>
            <p:blipFill rotWithShape="1">
              <a:blip r:embed="rId4">
                <a:alphaModFix/>
              </a:blip>
              <a:srcRect b="7373"/>
              <a:stretch/>
            </p:blipFill>
            <p:spPr>
              <a:xfrm>
                <a:off x="5534725" y="296699"/>
                <a:ext cx="3406175" cy="2075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0" name="Google Shape;540;p63"/>
            <p:cNvSpPr/>
            <p:nvPr/>
          </p:nvSpPr>
          <p:spPr>
            <a:xfrm>
              <a:off x="2475050" y="1468625"/>
              <a:ext cx="2855700" cy="50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Range of ECG </a:t>
              </a:r>
              <a:r>
                <a:rPr lang="es-ES" sz="1000" b="1">
                  <a:latin typeface="Muli"/>
                  <a:ea typeface="Muli"/>
                  <a:cs typeface="Muli"/>
                  <a:sym typeface="Muli"/>
                </a:rPr>
                <a:t>before </a:t>
              </a: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normalizing</a:t>
              </a:r>
              <a:br>
                <a:rPr lang="es-ES" sz="1000">
                  <a:latin typeface="Muli"/>
                  <a:ea typeface="Muli"/>
                  <a:cs typeface="Muli"/>
                  <a:sym typeface="Muli"/>
                </a:rPr>
              </a:b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- Blue sample      : -412 ~ 205   [</a:t>
              </a:r>
              <a:r>
                <a:rPr lang="es-ES" sz="1000" b="1">
                  <a:latin typeface="Muli"/>
                  <a:ea typeface="Muli"/>
                  <a:cs typeface="Muli"/>
                  <a:sym typeface="Muli"/>
                </a:rPr>
                <a:t>600</a:t>
              </a: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]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- Orange sample : -932 ~ 217   [</a:t>
              </a:r>
              <a:r>
                <a:rPr lang="es-ES" sz="1000" b="1">
                  <a:latin typeface="Muli"/>
                  <a:ea typeface="Muli"/>
                  <a:cs typeface="Muli"/>
                  <a:sym typeface="Muli"/>
                </a:rPr>
                <a:t>1200</a:t>
              </a: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]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41" name="Google Shape;541;p63"/>
            <p:cNvSpPr/>
            <p:nvPr/>
          </p:nvSpPr>
          <p:spPr>
            <a:xfrm>
              <a:off x="5835900" y="1468625"/>
              <a:ext cx="2915700" cy="50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Range of ECG </a:t>
              </a:r>
              <a:r>
                <a:rPr lang="es-ES" sz="1000" b="1">
                  <a:latin typeface="Muli"/>
                  <a:ea typeface="Muli"/>
                  <a:cs typeface="Muli"/>
                  <a:sym typeface="Muli"/>
                </a:rPr>
                <a:t>after </a:t>
              </a: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normalizing</a:t>
              </a:r>
              <a:br>
                <a:rPr lang="es-ES" sz="1000">
                  <a:latin typeface="Muli"/>
                  <a:ea typeface="Muli"/>
                  <a:cs typeface="Muli"/>
                  <a:sym typeface="Muli"/>
                </a:rPr>
              </a:b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- Blue sample      : -0.1~ 0.6     [</a:t>
              </a:r>
              <a:r>
                <a:rPr lang="es-ES" sz="1000" b="1">
                  <a:latin typeface="Muli"/>
                  <a:ea typeface="Muli"/>
                  <a:cs typeface="Muli"/>
                  <a:sym typeface="Muli"/>
                </a:rPr>
                <a:t>0.7</a:t>
              </a: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]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- Orange sample : -0.3~ 0.5     [</a:t>
              </a:r>
              <a:r>
                <a:rPr lang="es-ES" sz="1000" b="1">
                  <a:latin typeface="Muli"/>
                  <a:ea typeface="Muli"/>
                  <a:cs typeface="Muli"/>
                  <a:sym typeface="Muli"/>
                </a:rPr>
                <a:t>0.8</a:t>
              </a: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]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542" name="Google Shape;54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3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What is an ECG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How to get ECG data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4"/>
          <p:cNvSpPr txBox="1">
            <a:spLocks noGrp="1"/>
          </p:cNvSpPr>
          <p:nvPr>
            <p:ph type="body" idx="1"/>
          </p:nvPr>
        </p:nvSpPr>
        <p:spPr>
          <a:xfrm>
            <a:off x="2073825" y="445025"/>
            <a:ext cx="6758400" cy="46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To focus on classifying the </a:t>
            </a:r>
            <a:r>
              <a:rPr lang="es-ES" sz="20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abnormal status</a:t>
            </a:r>
            <a:r>
              <a:rPr lang="es-E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three irregular classes are grouped into one class.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Undersampling techniques were applied as well to increase validation performance</a:t>
            </a: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49" name="Google Shape;5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64"/>
          <p:cNvGrpSpPr/>
          <p:nvPr/>
        </p:nvGrpSpPr>
        <p:grpSpPr>
          <a:xfrm>
            <a:off x="1977825" y="1398963"/>
            <a:ext cx="6950407" cy="2345588"/>
            <a:chOff x="2139538" y="1426325"/>
            <a:chExt cx="6950407" cy="2345588"/>
          </a:xfrm>
        </p:grpSpPr>
        <p:pic>
          <p:nvPicPr>
            <p:cNvPr id="551" name="Google Shape;551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39538" y="1426338"/>
              <a:ext cx="3279275" cy="234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85425" y="1426325"/>
              <a:ext cx="3704519" cy="2345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3" name="Google Shape;553;p64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What is an ECG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How to get ECG data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554" name="Google Shape;554;p64"/>
          <p:cNvCxnSpPr/>
          <p:nvPr/>
        </p:nvCxnSpPr>
        <p:spPr>
          <a:xfrm>
            <a:off x="5871125" y="2182850"/>
            <a:ext cx="28101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5"/>
          <p:cNvSpPr/>
          <p:nvPr/>
        </p:nvSpPr>
        <p:spPr>
          <a:xfrm>
            <a:off x="2310650" y="1613725"/>
            <a:ext cx="1516500" cy="59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Logistic</a:t>
            </a:r>
            <a:br>
              <a:rPr lang="es-ES"/>
            </a:br>
            <a:r>
              <a:rPr lang="es-ES"/>
              <a:t>Regression</a:t>
            </a:r>
            <a:endParaRPr/>
          </a:p>
        </p:txBody>
      </p:sp>
      <p:pic>
        <p:nvPicPr>
          <p:cNvPr id="560" name="Google Shape;5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796" y="2553278"/>
            <a:ext cx="2755700" cy="231837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5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What is an ECG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How to get ECG data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3" name="Google Shape;563;p65"/>
          <p:cNvSpPr txBox="1">
            <a:spLocks noGrp="1"/>
          </p:cNvSpPr>
          <p:nvPr>
            <p:ph type="body" idx="1"/>
          </p:nvPr>
        </p:nvSpPr>
        <p:spPr>
          <a:xfrm>
            <a:off x="2126600" y="330575"/>
            <a:ext cx="6758400" cy="46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rgbClr val="222222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Algorithms for classification</a:t>
            </a:r>
            <a:endParaRPr sz="2000" b="1">
              <a:solidFill>
                <a:srgbClr val="222222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4" name="Google Shape;564;p65"/>
          <p:cNvSpPr/>
          <p:nvPr/>
        </p:nvSpPr>
        <p:spPr>
          <a:xfrm>
            <a:off x="3936700" y="1613725"/>
            <a:ext cx="1516500" cy="59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SVM with Kernels</a:t>
            </a:r>
            <a:endParaRPr/>
          </a:p>
        </p:txBody>
      </p:sp>
      <p:sp>
        <p:nvSpPr>
          <p:cNvPr id="565" name="Google Shape;565;p65"/>
          <p:cNvSpPr/>
          <p:nvPr/>
        </p:nvSpPr>
        <p:spPr>
          <a:xfrm>
            <a:off x="5562750" y="1613725"/>
            <a:ext cx="1516500" cy="59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Ensemble</a:t>
            </a:r>
            <a:br>
              <a:rPr lang="es-ES"/>
            </a:br>
            <a:r>
              <a:rPr lang="es-ES"/>
              <a:t>Models</a:t>
            </a:r>
            <a:endParaRPr/>
          </a:p>
        </p:txBody>
      </p:sp>
      <p:sp>
        <p:nvSpPr>
          <p:cNvPr id="566" name="Google Shape;566;p65"/>
          <p:cNvSpPr/>
          <p:nvPr/>
        </p:nvSpPr>
        <p:spPr>
          <a:xfrm>
            <a:off x="7188800" y="1613725"/>
            <a:ext cx="1516500" cy="59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Neural Networks</a:t>
            </a:r>
            <a:endParaRPr/>
          </a:p>
        </p:txBody>
      </p:sp>
      <p:sp>
        <p:nvSpPr>
          <p:cNvPr id="567" name="Google Shape;567;p65"/>
          <p:cNvSpPr/>
          <p:nvPr/>
        </p:nvSpPr>
        <p:spPr>
          <a:xfrm rot="5400000">
            <a:off x="5405600" y="-953375"/>
            <a:ext cx="200400" cy="48696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6"/>
          <p:cNvSpPr txBox="1">
            <a:spLocks noGrp="1"/>
          </p:cNvSpPr>
          <p:nvPr>
            <p:ph type="body" idx="1"/>
          </p:nvPr>
        </p:nvSpPr>
        <p:spPr>
          <a:xfrm>
            <a:off x="2073825" y="445025"/>
            <a:ext cx="6758400" cy="46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rgbClr val="222222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Performance of our first RandomForest model</a:t>
            </a:r>
            <a:endParaRPr sz="2000" b="1">
              <a:solidFill>
                <a:srgbClr val="222222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222222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	85% accuracy on validation set</a:t>
            </a:r>
            <a:endParaRPr sz="2000">
              <a:solidFill>
                <a:srgbClr val="222222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573" name="Google Shape;5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900" y="1864188"/>
            <a:ext cx="3976250" cy="29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6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What is an ECG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How to get ECG data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p67"/>
          <p:cNvGrpSpPr/>
          <p:nvPr/>
        </p:nvGrpSpPr>
        <p:grpSpPr>
          <a:xfrm>
            <a:off x="2032788" y="1019775"/>
            <a:ext cx="7050825" cy="3371800"/>
            <a:chOff x="1956588" y="714975"/>
            <a:chExt cx="7050825" cy="3371800"/>
          </a:xfrm>
        </p:grpSpPr>
        <p:grpSp>
          <p:nvGrpSpPr>
            <p:cNvPr id="582" name="Google Shape;582;p67"/>
            <p:cNvGrpSpPr/>
            <p:nvPr/>
          </p:nvGrpSpPr>
          <p:grpSpPr>
            <a:xfrm>
              <a:off x="1956588" y="714975"/>
              <a:ext cx="7050825" cy="3371800"/>
              <a:chOff x="1956588" y="714975"/>
              <a:chExt cx="7050825" cy="3371800"/>
            </a:xfrm>
          </p:grpSpPr>
          <p:sp>
            <p:nvSpPr>
              <p:cNvPr id="583" name="Google Shape;583;p67"/>
              <p:cNvSpPr/>
              <p:nvPr/>
            </p:nvSpPr>
            <p:spPr>
              <a:xfrm>
                <a:off x="4575550" y="714975"/>
                <a:ext cx="1591800" cy="4836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Cond:</a:t>
                </a: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 PR_interval &lt; 3.9</a:t>
                </a:r>
                <a:endParaRPr sz="1000">
                  <a:latin typeface="Muli"/>
                  <a:ea typeface="Muli"/>
                  <a:cs typeface="Muli"/>
                  <a:sym typeface="Muli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class = </a:t>
                </a:r>
                <a:r>
                  <a:rPr lang="es-ES" sz="1000" b="1">
                    <a:latin typeface="Muli"/>
                    <a:ea typeface="Muli"/>
                    <a:cs typeface="Muli"/>
                    <a:sym typeface="Muli"/>
                  </a:rPr>
                  <a:t>Normal</a:t>
                </a:r>
                <a:endParaRPr sz="1000" b="1"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584" name="Google Shape;584;p67"/>
              <p:cNvSpPr/>
              <p:nvPr/>
            </p:nvSpPr>
            <p:spPr>
              <a:xfrm>
                <a:off x="3703175" y="1515250"/>
                <a:ext cx="1591200" cy="4836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Cond</a:t>
                </a: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: QRS complex &lt; 2 </a:t>
                </a:r>
                <a:endParaRPr sz="1000">
                  <a:latin typeface="Muli"/>
                  <a:ea typeface="Muli"/>
                  <a:cs typeface="Muli"/>
                  <a:sym typeface="Muli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class = </a:t>
                </a:r>
                <a:r>
                  <a:rPr lang="es-ES" sz="1000" b="1">
                    <a:latin typeface="Muli"/>
                    <a:ea typeface="Muli"/>
                    <a:cs typeface="Muli"/>
                    <a:sym typeface="Muli"/>
                  </a:rPr>
                  <a:t>Normal</a:t>
                </a:r>
                <a:endParaRPr sz="1000" b="1"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585" name="Google Shape;585;p67"/>
              <p:cNvSpPr/>
              <p:nvPr/>
            </p:nvSpPr>
            <p:spPr>
              <a:xfrm>
                <a:off x="5523050" y="1515250"/>
                <a:ext cx="1591200" cy="4836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Cond</a:t>
                </a: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: QR interval &lt;  5.2</a:t>
                </a:r>
                <a:endParaRPr sz="1000">
                  <a:latin typeface="Muli"/>
                  <a:ea typeface="Muli"/>
                  <a:cs typeface="Muli"/>
                  <a:sym typeface="Muli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class = </a:t>
                </a:r>
                <a:r>
                  <a:rPr lang="es-ES" sz="1000" b="1">
                    <a:latin typeface="Muli"/>
                    <a:ea typeface="Muli"/>
                    <a:cs typeface="Muli"/>
                    <a:sym typeface="Muli"/>
                  </a:rPr>
                  <a:t>Abnormal</a:t>
                </a:r>
                <a:endParaRPr sz="1000" b="1"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586" name="Google Shape;586;p67"/>
              <p:cNvSpPr/>
              <p:nvPr/>
            </p:nvSpPr>
            <p:spPr>
              <a:xfrm>
                <a:off x="2866463" y="2232275"/>
                <a:ext cx="1591200" cy="4836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Cond</a:t>
                </a: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: QT segment &lt; 2.5 </a:t>
                </a:r>
                <a:endParaRPr sz="1000">
                  <a:latin typeface="Muli"/>
                  <a:ea typeface="Muli"/>
                  <a:cs typeface="Muli"/>
                  <a:sym typeface="Mul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class = </a:t>
                </a:r>
                <a:r>
                  <a:rPr lang="es-ES" sz="1000" b="1">
                    <a:latin typeface="Muli"/>
                    <a:ea typeface="Muli"/>
                    <a:cs typeface="Muli"/>
                    <a:sym typeface="Muli"/>
                  </a:rPr>
                  <a:t>Normal</a:t>
                </a:r>
                <a:endParaRPr sz="1000" b="1"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587" name="Google Shape;587;p67"/>
              <p:cNvSpPr/>
              <p:nvPr/>
            </p:nvSpPr>
            <p:spPr>
              <a:xfrm>
                <a:off x="4686338" y="2232275"/>
                <a:ext cx="1591200" cy="4836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Cond</a:t>
                </a: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: W wave &lt;  -1.1</a:t>
                </a:r>
                <a:endParaRPr sz="1000">
                  <a:latin typeface="Muli"/>
                  <a:ea typeface="Muli"/>
                  <a:cs typeface="Muli"/>
                  <a:sym typeface="Muli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class = </a:t>
                </a:r>
                <a:r>
                  <a:rPr lang="es-ES" sz="1000" b="1">
                    <a:solidFill>
                      <a:schemeClr val="dk1"/>
                    </a:solidFill>
                    <a:latin typeface="Muli"/>
                    <a:ea typeface="Muli"/>
                    <a:cs typeface="Muli"/>
                    <a:sym typeface="Muli"/>
                  </a:rPr>
                  <a:t>Abnormal</a:t>
                </a:r>
                <a:endParaRPr sz="1000" b="1"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588" name="Google Shape;588;p67"/>
              <p:cNvSpPr/>
              <p:nvPr/>
            </p:nvSpPr>
            <p:spPr>
              <a:xfrm>
                <a:off x="3776400" y="2896525"/>
                <a:ext cx="1591200" cy="4836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Cond: QS_diff &lt;  1.3 </a:t>
                </a:r>
                <a:endParaRPr sz="1000" i="1">
                  <a:latin typeface="Muli"/>
                  <a:ea typeface="Muli"/>
                  <a:cs typeface="Muli"/>
                  <a:sym typeface="Mul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class = </a:t>
                </a:r>
                <a:r>
                  <a:rPr lang="es-ES" sz="1000" b="1" i="1">
                    <a:latin typeface="Muli"/>
                    <a:ea typeface="Muli"/>
                    <a:cs typeface="Muli"/>
                    <a:sym typeface="Muli"/>
                  </a:rPr>
                  <a:t>Normal</a:t>
                </a:r>
                <a:endParaRPr sz="1000" b="1" i="1"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589" name="Google Shape;589;p67"/>
              <p:cNvSpPr/>
              <p:nvPr/>
            </p:nvSpPr>
            <p:spPr>
              <a:xfrm>
                <a:off x="5596275" y="2896525"/>
                <a:ext cx="1591200" cy="483600"/>
              </a:xfrm>
              <a:prstGeom prst="rect">
                <a:avLst/>
              </a:prstGeom>
              <a:solidFill>
                <a:srgbClr val="FFF2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Cond</a:t>
                </a: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: T_kurt&lt;  -0.1</a:t>
                </a:r>
                <a:endParaRPr sz="1000">
                  <a:latin typeface="Muli"/>
                  <a:ea typeface="Muli"/>
                  <a:cs typeface="Muli"/>
                  <a:sym typeface="Mul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class = </a:t>
                </a:r>
                <a:r>
                  <a:rPr lang="es-ES" sz="1000" b="1">
                    <a:latin typeface="Muli"/>
                    <a:ea typeface="Muli"/>
                    <a:cs typeface="Muli"/>
                    <a:sym typeface="Muli"/>
                  </a:rPr>
                  <a:t>Abnormal</a:t>
                </a:r>
                <a:endParaRPr sz="1000" b="1"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590" name="Google Shape;590;p67"/>
              <p:cNvSpPr/>
              <p:nvPr/>
            </p:nvSpPr>
            <p:spPr>
              <a:xfrm>
                <a:off x="1956588" y="3603175"/>
                <a:ext cx="1591200" cy="4836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Cond:</a:t>
                </a: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 P_kurt &lt; 0.2 </a:t>
                </a:r>
                <a:endParaRPr sz="1000">
                  <a:latin typeface="Muli"/>
                  <a:ea typeface="Muli"/>
                  <a:cs typeface="Muli"/>
                  <a:sym typeface="Mul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class = </a:t>
                </a:r>
                <a:r>
                  <a:rPr lang="es-ES" sz="1000" b="1">
                    <a:latin typeface="Muli"/>
                    <a:ea typeface="Muli"/>
                    <a:cs typeface="Muli"/>
                    <a:sym typeface="Muli"/>
                  </a:rPr>
                  <a:t>Normal</a:t>
                </a:r>
                <a:endParaRPr sz="1000" b="1" i="1"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591" name="Google Shape;591;p67"/>
              <p:cNvSpPr/>
              <p:nvPr/>
            </p:nvSpPr>
            <p:spPr>
              <a:xfrm>
                <a:off x="3776463" y="3603175"/>
                <a:ext cx="1591200" cy="4836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Cond</a:t>
                </a: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: P_skew &lt;  2.7</a:t>
                </a:r>
                <a:endParaRPr sz="1000">
                  <a:latin typeface="Muli"/>
                  <a:ea typeface="Muli"/>
                  <a:cs typeface="Muli"/>
                  <a:sym typeface="Muli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class = </a:t>
                </a:r>
                <a:r>
                  <a:rPr lang="es-ES" sz="1000" b="1">
                    <a:solidFill>
                      <a:schemeClr val="dk1"/>
                    </a:solidFill>
                    <a:latin typeface="Muli"/>
                    <a:ea typeface="Muli"/>
                    <a:cs typeface="Muli"/>
                    <a:sym typeface="Muli"/>
                  </a:rPr>
                  <a:t>Abnormal</a:t>
                </a:r>
                <a:endParaRPr sz="1000" b="1"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592" name="Google Shape;592;p67"/>
              <p:cNvSpPr/>
              <p:nvPr/>
            </p:nvSpPr>
            <p:spPr>
              <a:xfrm>
                <a:off x="5596338" y="3603175"/>
                <a:ext cx="1591200" cy="483600"/>
              </a:xfrm>
              <a:prstGeom prst="rect">
                <a:avLst/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Cond</a:t>
                </a: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: P_std &lt; 0.4 </a:t>
                </a:r>
                <a:endParaRPr sz="1000">
                  <a:latin typeface="Muli"/>
                  <a:ea typeface="Muli"/>
                  <a:cs typeface="Muli"/>
                  <a:sym typeface="Mul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class = </a:t>
                </a:r>
                <a:r>
                  <a:rPr lang="es-ES" sz="1000" b="1">
                    <a:latin typeface="Muli"/>
                    <a:ea typeface="Muli"/>
                    <a:cs typeface="Muli"/>
                    <a:sym typeface="Muli"/>
                  </a:rPr>
                  <a:t>Normal</a:t>
                </a:r>
                <a:endParaRPr sz="1000" b="1"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593" name="Google Shape;593;p67"/>
              <p:cNvSpPr/>
              <p:nvPr/>
            </p:nvSpPr>
            <p:spPr>
              <a:xfrm>
                <a:off x="7416213" y="3603175"/>
                <a:ext cx="1591200" cy="4836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 i="1">
                    <a:latin typeface="Muli"/>
                    <a:ea typeface="Muli"/>
                    <a:cs typeface="Muli"/>
                    <a:sym typeface="Muli"/>
                  </a:rPr>
                  <a:t>Cond</a:t>
                </a: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: hr_max &lt;  -1.3</a:t>
                </a:r>
                <a:endParaRPr sz="1000">
                  <a:latin typeface="Muli"/>
                  <a:ea typeface="Muli"/>
                  <a:cs typeface="Muli"/>
                  <a:sym typeface="Muli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000">
                    <a:latin typeface="Muli"/>
                    <a:ea typeface="Muli"/>
                    <a:cs typeface="Muli"/>
                    <a:sym typeface="Muli"/>
                  </a:rPr>
                  <a:t>class = </a:t>
                </a:r>
                <a:r>
                  <a:rPr lang="es-ES" sz="1000" b="1">
                    <a:solidFill>
                      <a:schemeClr val="dk1"/>
                    </a:solidFill>
                    <a:latin typeface="Muli"/>
                    <a:ea typeface="Muli"/>
                    <a:cs typeface="Muli"/>
                    <a:sym typeface="Muli"/>
                  </a:rPr>
                  <a:t>Abnormal</a:t>
                </a:r>
                <a:endParaRPr sz="1000" b="1"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grpSp>
            <p:nvGrpSpPr>
              <p:cNvPr id="594" name="Google Shape;594;p67"/>
              <p:cNvGrpSpPr/>
              <p:nvPr/>
            </p:nvGrpSpPr>
            <p:grpSpPr>
              <a:xfrm>
                <a:off x="4498750" y="1198575"/>
                <a:ext cx="1819900" cy="316800"/>
                <a:chOff x="4498750" y="1198575"/>
                <a:chExt cx="1819900" cy="316800"/>
              </a:xfrm>
            </p:grpSpPr>
            <p:cxnSp>
              <p:nvCxnSpPr>
                <p:cNvPr id="595" name="Google Shape;595;p67"/>
                <p:cNvCxnSpPr>
                  <a:stCxn id="583" idx="2"/>
                  <a:endCxn id="584" idx="0"/>
                </p:cNvCxnSpPr>
                <p:nvPr/>
              </p:nvCxnSpPr>
              <p:spPr>
                <a:xfrm flipH="1">
                  <a:off x="4498750" y="1198575"/>
                  <a:ext cx="872700" cy="316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596" name="Google Shape;596;p67"/>
                <p:cNvCxnSpPr>
                  <a:endCxn id="585" idx="0"/>
                </p:cNvCxnSpPr>
                <p:nvPr/>
              </p:nvCxnSpPr>
              <p:spPr>
                <a:xfrm>
                  <a:off x="5371550" y="1208050"/>
                  <a:ext cx="947100" cy="307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grpSp>
            <p:nvGrpSpPr>
              <p:cNvPr id="597" name="Google Shape;597;p67"/>
              <p:cNvGrpSpPr/>
              <p:nvPr/>
            </p:nvGrpSpPr>
            <p:grpSpPr>
              <a:xfrm>
                <a:off x="3389700" y="2025108"/>
                <a:ext cx="2577725" cy="180924"/>
                <a:chOff x="3389700" y="2025108"/>
                <a:chExt cx="2577725" cy="180924"/>
              </a:xfrm>
            </p:grpSpPr>
            <p:grpSp>
              <p:nvGrpSpPr>
                <p:cNvPr id="598" name="Google Shape;598;p67"/>
                <p:cNvGrpSpPr/>
                <p:nvPr/>
              </p:nvGrpSpPr>
              <p:grpSpPr>
                <a:xfrm>
                  <a:off x="3662050" y="2025108"/>
                  <a:ext cx="1819900" cy="180924"/>
                  <a:chOff x="4498750" y="1198575"/>
                  <a:chExt cx="1819900" cy="316800"/>
                </a:xfrm>
              </p:grpSpPr>
              <p:cxnSp>
                <p:nvCxnSpPr>
                  <p:cNvPr id="599" name="Google Shape;599;p67"/>
                  <p:cNvCxnSpPr/>
                  <p:nvPr/>
                </p:nvCxnSpPr>
                <p:spPr>
                  <a:xfrm flipH="1">
                    <a:off x="4498750" y="1198575"/>
                    <a:ext cx="872700" cy="316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600" name="Google Shape;600;p67"/>
                  <p:cNvCxnSpPr/>
                  <p:nvPr/>
                </p:nvCxnSpPr>
                <p:spPr>
                  <a:xfrm>
                    <a:off x="5371550" y="1208050"/>
                    <a:ext cx="947100" cy="30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</p:grpSp>
            <p:sp>
              <p:nvSpPr>
                <p:cNvPr id="601" name="Google Shape;601;p67"/>
                <p:cNvSpPr/>
                <p:nvPr/>
              </p:nvSpPr>
              <p:spPr>
                <a:xfrm>
                  <a:off x="3389700" y="2050900"/>
                  <a:ext cx="444900" cy="12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000">
                      <a:latin typeface="Muli"/>
                      <a:ea typeface="Muli"/>
                      <a:cs typeface="Muli"/>
                      <a:sym typeface="Muli"/>
                    </a:rPr>
                    <a:t>True</a:t>
                  </a:r>
                  <a:endParaRPr sz="1000"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602" name="Google Shape;602;p67"/>
                <p:cNvSpPr/>
                <p:nvPr/>
              </p:nvSpPr>
              <p:spPr>
                <a:xfrm>
                  <a:off x="5439725" y="2050925"/>
                  <a:ext cx="527700" cy="12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000">
                      <a:latin typeface="Muli"/>
                      <a:ea typeface="Muli"/>
                      <a:cs typeface="Muli"/>
                      <a:sym typeface="Muli"/>
                    </a:rPr>
                    <a:t>False</a:t>
                  </a:r>
                  <a:endParaRPr sz="1000"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603" name="Google Shape;603;p67"/>
              <p:cNvGrpSpPr/>
              <p:nvPr/>
            </p:nvGrpSpPr>
            <p:grpSpPr>
              <a:xfrm>
                <a:off x="4361638" y="2710558"/>
                <a:ext cx="2577725" cy="180924"/>
                <a:chOff x="3389700" y="2025108"/>
                <a:chExt cx="2577725" cy="180924"/>
              </a:xfrm>
            </p:grpSpPr>
            <p:grpSp>
              <p:nvGrpSpPr>
                <p:cNvPr id="604" name="Google Shape;604;p67"/>
                <p:cNvGrpSpPr/>
                <p:nvPr/>
              </p:nvGrpSpPr>
              <p:grpSpPr>
                <a:xfrm>
                  <a:off x="3662050" y="2025108"/>
                  <a:ext cx="1819900" cy="180924"/>
                  <a:chOff x="4498750" y="1198575"/>
                  <a:chExt cx="1819900" cy="316800"/>
                </a:xfrm>
              </p:grpSpPr>
              <p:cxnSp>
                <p:nvCxnSpPr>
                  <p:cNvPr id="605" name="Google Shape;605;p67"/>
                  <p:cNvCxnSpPr/>
                  <p:nvPr/>
                </p:nvCxnSpPr>
                <p:spPr>
                  <a:xfrm flipH="1">
                    <a:off x="4498750" y="1198575"/>
                    <a:ext cx="872700" cy="316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606" name="Google Shape;606;p67"/>
                  <p:cNvCxnSpPr/>
                  <p:nvPr/>
                </p:nvCxnSpPr>
                <p:spPr>
                  <a:xfrm>
                    <a:off x="5371550" y="1208050"/>
                    <a:ext cx="947100" cy="307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</p:grpSp>
            <p:sp>
              <p:nvSpPr>
                <p:cNvPr id="607" name="Google Shape;607;p67"/>
                <p:cNvSpPr/>
                <p:nvPr/>
              </p:nvSpPr>
              <p:spPr>
                <a:xfrm>
                  <a:off x="3389700" y="2050900"/>
                  <a:ext cx="444900" cy="12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000">
                      <a:latin typeface="Muli"/>
                      <a:ea typeface="Muli"/>
                      <a:cs typeface="Muli"/>
                      <a:sym typeface="Muli"/>
                    </a:rPr>
                    <a:t>True</a:t>
                  </a:r>
                  <a:endParaRPr sz="1000"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608" name="Google Shape;608;p67"/>
                <p:cNvSpPr/>
                <p:nvPr/>
              </p:nvSpPr>
              <p:spPr>
                <a:xfrm>
                  <a:off x="5439725" y="2050925"/>
                  <a:ext cx="527700" cy="12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000">
                      <a:latin typeface="Muli"/>
                      <a:ea typeface="Muli"/>
                      <a:cs typeface="Muli"/>
                      <a:sym typeface="Muli"/>
                    </a:rPr>
                    <a:t>False</a:t>
                  </a:r>
                  <a:endParaRPr sz="1000"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609" name="Google Shape;609;p67"/>
              <p:cNvGrpSpPr/>
              <p:nvPr/>
            </p:nvGrpSpPr>
            <p:grpSpPr>
              <a:xfrm>
                <a:off x="2535288" y="3377650"/>
                <a:ext cx="2577725" cy="204568"/>
                <a:chOff x="3389700" y="2001562"/>
                <a:chExt cx="2577725" cy="204568"/>
              </a:xfrm>
            </p:grpSpPr>
            <p:grpSp>
              <p:nvGrpSpPr>
                <p:cNvPr id="610" name="Google Shape;610;p67"/>
                <p:cNvGrpSpPr/>
                <p:nvPr/>
              </p:nvGrpSpPr>
              <p:grpSpPr>
                <a:xfrm>
                  <a:off x="3662113" y="2001562"/>
                  <a:ext cx="1819700" cy="204568"/>
                  <a:chOff x="4498813" y="1157346"/>
                  <a:chExt cx="1819700" cy="358200"/>
                </a:xfrm>
              </p:grpSpPr>
              <p:cxnSp>
                <p:nvCxnSpPr>
                  <p:cNvPr id="611" name="Google Shape;611;p67"/>
                  <p:cNvCxnSpPr/>
                  <p:nvPr/>
                </p:nvCxnSpPr>
                <p:spPr>
                  <a:xfrm flipH="1">
                    <a:off x="4498813" y="1157346"/>
                    <a:ext cx="1468200" cy="358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612" name="Google Shape;612;p67"/>
                  <p:cNvCxnSpPr/>
                  <p:nvPr/>
                </p:nvCxnSpPr>
                <p:spPr>
                  <a:xfrm>
                    <a:off x="5979513" y="1168290"/>
                    <a:ext cx="339000" cy="346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</p:grpSp>
            <p:sp>
              <p:nvSpPr>
                <p:cNvPr id="613" name="Google Shape;613;p67"/>
                <p:cNvSpPr/>
                <p:nvPr/>
              </p:nvSpPr>
              <p:spPr>
                <a:xfrm>
                  <a:off x="3389700" y="2050900"/>
                  <a:ext cx="444900" cy="12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000">
                      <a:latin typeface="Muli"/>
                      <a:ea typeface="Muli"/>
                      <a:cs typeface="Muli"/>
                      <a:sym typeface="Muli"/>
                    </a:rPr>
                    <a:t>True</a:t>
                  </a:r>
                  <a:endParaRPr sz="1000"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614" name="Google Shape;614;p67"/>
                <p:cNvSpPr/>
                <p:nvPr/>
              </p:nvSpPr>
              <p:spPr>
                <a:xfrm>
                  <a:off x="5439725" y="2050925"/>
                  <a:ext cx="527700" cy="12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000">
                      <a:latin typeface="Muli"/>
                      <a:ea typeface="Muli"/>
                      <a:cs typeface="Muli"/>
                      <a:sym typeface="Muli"/>
                    </a:rPr>
                    <a:t>False</a:t>
                  </a:r>
                  <a:endParaRPr sz="1000"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  <p:grpSp>
            <p:nvGrpSpPr>
              <p:cNvPr id="615" name="Google Shape;615;p67"/>
              <p:cNvGrpSpPr/>
              <p:nvPr/>
            </p:nvGrpSpPr>
            <p:grpSpPr>
              <a:xfrm>
                <a:off x="6033013" y="3408875"/>
                <a:ext cx="2649625" cy="173043"/>
                <a:chOff x="3317800" y="2032787"/>
                <a:chExt cx="2649625" cy="173043"/>
              </a:xfrm>
            </p:grpSpPr>
            <p:grpSp>
              <p:nvGrpSpPr>
                <p:cNvPr id="616" name="Google Shape;616;p67"/>
                <p:cNvGrpSpPr/>
                <p:nvPr/>
              </p:nvGrpSpPr>
              <p:grpSpPr>
                <a:xfrm>
                  <a:off x="3661988" y="2032787"/>
                  <a:ext cx="1819875" cy="173043"/>
                  <a:chOff x="4498688" y="1212021"/>
                  <a:chExt cx="1819875" cy="303000"/>
                </a:xfrm>
              </p:grpSpPr>
              <p:cxnSp>
                <p:nvCxnSpPr>
                  <p:cNvPr id="617" name="Google Shape;617;p67"/>
                  <p:cNvCxnSpPr/>
                  <p:nvPr/>
                </p:nvCxnSpPr>
                <p:spPr>
                  <a:xfrm flipH="1">
                    <a:off x="4498688" y="1212021"/>
                    <a:ext cx="314400" cy="303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618" name="Google Shape;618;p67"/>
                  <p:cNvCxnSpPr/>
                  <p:nvPr/>
                </p:nvCxnSpPr>
                <p:spPr>
                  <a:xfrm>
                    <a:off x="4838063" y="1212021"/>
                    <a:ext cx="1480500" cy="303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</p:grpSp>
            <p:sp>
              <p:nvSpPr>
                <p:cNvPr id="619" name="Google Shape;619;p67"/>
                <p:cNvSpPr/>
                <p:nvPr/>
              </p:nvSpPr>
              <p:spPr>
                <a:xfrm>
                  <a:off x="3317800" y="2050900"/>
                  <a:ext cx="444900" cy="12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000">
                      <a:latin typeface="Muli"/>
                      <a:ea typeface="Muli"/>
                      <a:cs typeface="Muli"/>
                      <a:sym typeface="Muli"/>
                    </a:rPr>
                    <a:t>True</a:t>
                  </a:r>
                  <a:endParaRPr sz="1000"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  <p:sp>
              <p:nvSpPr>
                <p:cNvPr id="620" name="Google Shape;620;p67"/>
                <p:cNvSpPr/>
                <p:nvPr/>
              </p:nvSpPr>
              <p:spPr>
                <a:xfrm>
                  <a:off x="5439725" y="2050925"/>
                  <a:ext cx="527700" cy="12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ES" sz="1000">
                      <a:latin typeface="Muli"/>
                      <a:ea typeface="Muli"/>
                      <a:cs typeface="Muli"/>
                      <a:sym typeface="Muli"/>
                    </a:rPr>
                    <a:t>False</a:t>
                  </a:r>
                  <a:endParaRPr sz="1000">
                    <a:latin typeface="Muli"/>
                    <a:ea typeface="Muli"/>
                    <a:cs typeface="Muli"/>
                    <a:sym typeface="Muli"/>
                  </a:endParaRPr>
                </a:p>
              </p:txBody>
            </p:sp>
          </p:grpSp>
        </p:grpSp>
        <p:sp>
          <p:nvSpPr>
            <p:cNvPr id="621" name="Google Shape;621;p67"/>
            <p:cNvSpPr/>
            <p:nvPr/>
          </p:nvSpPr>
          <p:spPr>
            <a:xfrm>
              <a:off x="4349550" y="1279450"/>
              <a:ext cx="444900" cy="1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True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22" name="Google Shape;622;p67"/>
            <p:cNvSpPr/>
            <p:nvPr/>
          </p:nvSpPr>
          <p:spPr>
            <a:xfrm>
              <a:off x="5991625" y="1279450"/>
              <a:ext cx="527700" cy="12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>
                  <a:latin typeface="Muli"/>
                  <a:ea typeface="Muli"/>
                  <a:cs typeface="Muli"/>
                  <a:sym typeface="Muli"/>
                </a:rPr>
                <a:t>False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623" name="Google Shape;623;p67"/>
          <p:cNvSpPr/>
          <p:nvPr/>
        </p:nvSpPr>
        <p:spPr>
          <a:xfrm>
            <a:off x="2155000" y="4588825"/>
            <a:ext cx="66540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/>
              <a:t>.</a:t>
            </a:r>
            <a:br>
              <a:rPr lang="es-ES" sz="1500"/>
            </a:br>
            <a:r>
              <a:rPr lang="es-ES" sz="1500"/>
              <a:t>.</a:t>
            </a:r>
            <a:br>
              <a:rPr lang="es-ES" sz="1500"/>
            </a:br>
            <a:r>
              <a:rPr lang="es-ES" sz="1500"/>
              <a:t>.</a:t>
            </a:r>
            <a:endParaRPr sz="1500"/>
          </a:p>
        </p:txBody>
      </p:sp>
      <p:sp>
        <p:nvSpPr>
          <p:cNvPr id="624" name="Google Shape;624;p67"/>
          <p:cNvSpPr txBox="1">
            <a:spLocks noGrp="1"/>
          </p:cNvSpPr>
          <p:nvPr>
            <p:ph type="body" idx="1"/>
          </p:nvPr>
        </p:nvSpPr>
        <p:spPr>
          <a:xfrm>
            <a:off x="2073825" y="445025"/>
            <a:ext cx="6758400" cy="46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Hyperparameter : pre-pruning </a:t>
            </a:r>
            <a:endParaRPr sz="20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25" name="Google Shape;625;p67"/>
          <p:cNvSpPr/>
          <p:nvPr/>
        </p:nvSpPr>
        <p:spPr>
          <a:xfrm>
            <a:off x="6374725" y="4645025"/>
            <a:ext cx="23892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1"/>
              <a:t>limit :</a:t>
            </a:r>
            <a:r>
              <a:rPr lang="es-ES" b="1" i="1">
                <a:solidFill>
                  <a:srgbClr val="FF0000"/>
                </a:solidFill>
              </a:rPr>
              <a:t> max_depth</a:t>
            </a:r>
            <a:r>
              <a:rPr lang="es-ES" i="1"/>
              <a:t>=50</a:t>
            </a:r>
            <a:endParaRPr i="1"/>
          </a:p>
        </p:txBody>
      </p:sp>
      <p:sp>
        <p:nvSpPr>
          <p:cNvPr id="626" name="Google Shape;626;p67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What is an ECG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How to get ECG data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8"/>
          <p:cNvSpPr txBox="1">
            <a:spLocks noGrp="1"/>
          </p:cNvSpPr>
          <p:nvPr>
            <p:ph type="body" idx="1"/>
          </p:nvPr>
        </p:nvSpPr>
        <p:spPr>
          <a:xfrm>
            <a:off x="2073825" y="445025"/>
            <a:ext cx="6758400" cy="46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Hyperparameter : randomness </a:t>
            </a:r>
            <a:endParaRPr sz="20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Each tree can make a decision </a:t>
            </a:r>
            <a:r>
              <a:rPr lang="es-ES" sz="2000"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using a different subset of the features</a:t>
            </a:r>
            <a:endParaRPr sz="2000"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32" name="Google Shape;6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3" name="Google Shape;633;p68"/>
          <p:cNvGraphicFramePr/>
          <p:nvPr/>
        </p:nvGraphicFramePr>
        <p:xfrm>
          <a:off x="2131525" y="238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{139551DE-5D05-489E-9FFE-8715F309046A}</a:tableStyleId>
              </a:tblPr>
              <a:tblGrid>
                <a:gridCol w="6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3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3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1">
                          <a:latin typeface="Muli"/>
                          <a:ea typeface="Muli"/>
                          <a:cs typeface="Muli"/>
                          <a:sym typeface="Muli"/>
                        </a:rPr>
                        <a:t>→ </a:t>
                      </a:r>
                      <a:endParaRPr sz="1200" b="1" i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latin typeface="Muli"/>
                          <a:ea typeface="Muli"/>
                          <a:cs typeface="Muli"/>
                          <a:sym typeface="Muli"/>
                        </a:rPr>
                        <a:t>Feature1</a:t>
                      </a:r>
                      <a:endParaRPr sz="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Feature2</a:t>
                      </a:r>
                      <a:endParaRPr sz="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F198</a:t>
                      </a:r>
                      <a:endParaRPr sz="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8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F199</a:t>
                      </a:r>
                      <a:endParaRPr sz="8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ECG_1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3.9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2.3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-1.5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1.5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ECG_2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5.4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3.5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1.1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-1.1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ECG_3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ECG_4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solidFill>
                          <a:schemeClr val="dk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34" name="Google Shape;634;p68"/>
          <p:cNvGraphicFramePr/>
          <p:nvPr/>
        </p:nvGraphicFramePr>
        <p:xfrm>
          <a:off x="6331375" y="331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{139551DE-5D05-489E-9FFE-8715F309046A}</a:tableStyleId>
              </a:tblPr>
              <a:tblGrid>
                <a:gridCol w="6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1">
                          <a:latin typeface="Muli"/>
                          <a:ea typeface="Muli"/>
                          <a:cs typeface="Muli"/>
                          <a:sym typeface="Muli"/>
                        </a:rPr>
                        <a:t>→ </a:t>
                      </a:r>
                      <a:endParaRPr sz="1200" b="1" i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ECG_1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ECG_2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ECG_3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ECG_4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35" name="Google Shape;635;p68"/>
          <p:cNvGraphicFramePr/>
          <p:nvPr/>
        </p:nvGraphicFramePr>
        <p:xfrm>
          <a:off x="6331375" y="1520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{139551DE-5D05-489E-9FFE-8715F309046A}</a:tableStyleId>
              </a:tblPr>
              <a:tblGrid>
                <a:gridCol w="6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i="1">
                          <a:latin typeface="Muli"/>
                          <a:ea typeface="Muli"/>
                          <a:cs typeface="Muli"/>
                          <a:sym typeface="Muli"/>
                        </a:rPr>
                        <a:t>→ </a:t>
                      </a:r>
                      <a:endParaRPr sz="1200" b="1" i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/>
                        <a:t>Selected features</a:t>
                      </a:r>
                      <a:endParaRPr sz="10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ECG_1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ECG_2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ECG_3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ECG_4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000">
                          <a:latin typeface="Muli"/>
                          <a:ea typeface="Muli"/>
                          <a:cs typeface="Muli"/>
                          <a:sym typeface="Muli"/>
                        </a:rPr>
                        <a:t>...</a:t>
                      </a:r>
                      <a:endParaRPr sz="10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36" name="Google Shape;636;p68"/>
          <p:cNvSpPr/>
          <p:nvPr/>
        </p:nvSpPr>
        <p:spPr>
          <a:xfrm>
            <a:off x="2131525" y="4645025"/>
            <a:ext cx="20007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i="1">
                <a:solidFill>
                  <a:srgbClr val="FF0000"/>
                </a:solidFill>
              </a:rPr>
              <a:t>max_features</a:t>
            </a:r>
            <a:r>
              <a:rPr lang="es-ES" i="1"/>
              <a:t>=30</a:t>
            </a:r>
            <a:endParaRPr i="1"/>
          </a:p>
        </p:txBody>
      </p:sp>
      <p:sp>
        <p:nvSpPr>
          <p:cNvPr id="637" name="Google Shape;637;p68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What is an ECG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How to get ECG data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9"/>
          <p:cNvSpPr txBox="1">
            <a:spLocks noGrp="1"/>
          </p:cNvSpPr>
          <p:nvPr>
            <p:ph type="body" idx="1"/>
          </p:nvPr>
        </p:nvSpPr>
        <p:spPr>
          <a:xfrm>
            <a:off x="2073825" y="445025"/>
            <a:ext cx="6758400" cy="46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rgbClr val="222222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Performance of the model after configuration</a:t>
            </a:r>
            <a:endParaRPr sz="2000" b="1">
              <a:solidFill>
                <a:srgbClr val="222222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222222"/>
                </a:solidFill>
                <a:highlight>
                  <a:schemeClr val="lt1"/>
                </a:highlight>
                <a:latin typeface="Muli"/>
                <a:ea typeface="Muli"/>
                <a:cs typeface="Muli"/>
                <a:sym typeface="Muli"/>
              </a:rPr>
              <a:t>	3%p improvement</a:t>
            </a:r>
            <a:endParaRPr sz="2000">
              <a:solidFill>
                <a:srgbClr val="222222"/>
              </a:solidFill>
              <a:highlight>
                <a:schemeClr val="lt1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43" name="Google Shape;6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8875"/>
            <a:ext cx="1889873" cy="51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313" y="1537650"/>
            <a:ext cx="4225425" cy="30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9"/>
          <p:cNvSpPr txBox="1">
            <a:spLocks noGrp="1"/>
          </p:cNvSpPr>
          <p:nvPr>
            <p:ph type="body" idx="1"/>
          </p:nvPr>
        </p:nvSpPr>
        <p:spPr>
          <a:xfrm>
            <a:off x="20875" y="521225"/>
            <a:ext cx="16545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1. What is an ECG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2. How to get ECG data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3. Feature extraction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4. Preprocessing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4.a. Normalization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4.b. Encoding &amp; </a:t>
            </a:r>
            <a:b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	Undersampling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5. Building a ML model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5.a. Benchmark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5.b. Optimization</a:t>
            </a:r>
            <a:endParaRPr sz="1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 5.c. Summary</a:t>
            </a:r>
            <a:endParaRPr sz="10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6" name="Google Shape;646;p69"/>
          <p:cNvSpPr txBox="1"/>
          <p:nvPr/>
        </p:nvSpPr>
        <p:spPr>
          <a:xfrm>
            <a:off x="5988150" y="4645025"/>
            <a:ext cx="27381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https://github.com/bb426/cormeum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0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/>
              <a:t>Architecture</a:t>
            </a:r>
            <a:endParaRPr sz="3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25" y="152400"/>
            <a:ext cx="528049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2"/>
          <p:cNvSpPr txBox="1">
            <a:spLocks noGrp="1"/>
          </p:cNvSpPr>
          <p:nvPr>
            <p:ph type="title"/>
          </p:nvPr>
        </p:nvSpPr>
        <p:spPr>
          <a:xfrm>
            <a:off x="311700" y="329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LAMBDA ARCHITECTURE</a:t>
            </a:r>
            <a:endParaRPr/>
          </a:p>
        </p:txBody>
      </p:sp>
      <p:sp>
        <p:nvSpPr>
          <p:cNvPr id="662" name="Google Shape;662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63" name="Google Shape;6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800" y="1015750"/>
            <a:ext cx="6065024" cy="38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 descr="O6RYL80.jpg"/>
          <p:cNvPicPr preferRelativeResize="0"/>
          <p:nvPr/>
        </p:nvPicPr>
        <p:blipFill rotWithShape="1">
          <a:blip r:embed="rId3">
            <a:alphaModFix/>
          </a:blip>
          <a:srcRect b="15617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/>
          <p:nvPr/>
        </p:nvSpPr>
        <p:spPr>
          <a:xfrm>
            <a:off x="0" y="-31250"/>
            <a:ext cx="9144000" cy="5181600"/>
          </a:xfrm>
          <a:prstGeom prst="rect">
            <a:avLst/>
          </a:prstGeom>
          <a:solidFill>
            <a:srgbClr val="000000">
              <a:alpha val="69803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486308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>
                <a:solidFill>
                  <a:srgbClr val="FFFFFF"/>
                </a:solidFill>
              </a:rPr>
              <a:t>Who We Are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40" name="Google Shape;240;p37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241" name="Google Shape;241;p37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7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486300" y="965000"/>
            <a:ext cx="69063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s-ES" sz="1500" b="1">
                <a:solidFill>
                  <a:srgbClr val="FFFFFF"/>
                </a:solidFill>
              </a:rPr>
              <a:t>CORMEUM Private Limited</a:t>
            </a:r>
            <a:r>
              <a:rPr lang="es-ES" sz="1500">
                <a:solidFill>
                  <a:srgbClr val="9FC5E8"/>
                </a:solidFill>
              </a:rPr>
              <a:t> is a newly formed company established by four young entrepreneurs who are willing to </a:t>
            </a:r>
            <a:r>
              <a:rPr lang="es-ES" sz="1500" b="1">
                <a:solidFill>
                  <a:srgbClr val="FFFFFF"/>
                </a:solidFill>
              </a:rPr>
              <a:t>create products for medical industry to make people's life better and safer.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486308" y="19882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>
                <a:solidFill>
                  <a:srgbClr val="FFFFFF"/>
                </a:solidFill>
              </a:rPr>
              <a:t>Mission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559408" y="3747200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>
                <a:solidFill>
                  <a:schemeClr val="lt1"/>
                </a:solidFill>
              </a:rPr>
              <a:t>Vision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3"/>
          </p:nvPr>
        </p:nvSpPr>
        <p:spPr>
          <a:xfrm>
            <a:off x="486300" y="2642450"/>
            <a:ext cx="74484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9FC5E8"/>
                </a:solidFill>
              </a:rPr>
              <a:t>To provide </a:t>
            </a:r>
            <a:r>
              <a:rPr lang="es-ES" sz="1500" b="1">
                <a:solidFill>
                  <a:srgbClr val="9FC5E8"/>
                </a:solidFill>
              </a:rPr>
              <a:t>superior quality </a:t>
            </a:r>
            <a:r>
              <a:rPr lang="es-ES" sz="1500">
                <a:solidFill>
                  <a:srgbClr val="9FC5E8"/>
                </a:solidFill>
              </a:rPr>
              <a:t>healthcare service feature that: </a:t>
            </a:r>
            <a:r>
              <a:rPr lang="es-ES" sz="1500" b="1">
                <a:solidFill>
                  <a:srgbClr val="FFFFFF"/>
                </a:solidFill>
              </a:rPr>
              <a:t>HEART PATIENTS use for their peace of mind,</a:t>
            </a:r>
            <a:r>
              <a:rPr lang="es-ES" sz="1500">
                <a:solidFill>
                  <a:srgbClr val="9FC5E8"/>
                </a:solidFill>
              </a:rPr>
              <a:t> </a:t>
            </a:r>
            <a:r>
              <a:rPr lang="es-ES" sz="1500" b="1">
                <a:solidFill>
                  <a:srgbClr val="9FC5E8"/>
                </a:solidFill>
              </a:rPr>
              <a:t>PHYSICIANS</a:t>
            </a:r>
            <a:r>
              <a:rPr lang="es-ES" sz="1500">
                <a:solidFill>
                  <a:srgbClr val="9FC5E8"/>
                </a:solidFill>
              </a:rPr>
              <a:t> prefer for their patients, </a:t>
            </a:r>
            <a:r>
              <a:rPr lang="es-ES" sz="1500" b="1">
                <a:solidFill>
                  <a:srgbClr val="9FC5E8"/>
                </a:solidFill>
              </a:rPr>
              <a:t>EMPLOYEES</a:t>
            </a:r>
            <a:r>
              <a:rPr lang="es-ES" sz="1500">
                <a:solidFill>
                  <a:srgbClr val="9FC5E8"/>
                </a:solidFill>
              </a:rPr>
              <a:t> are proud of, and </a:t>
            </a:r>
            <a:r>
              <a:rPr lang="es-ES" sz="1500" b="1">
                <a:solidFill>
                  <a:srgbClr val="FFFFFF"/>
                </a:solidFill>
              </a:rPr>
              <a:t>INVESTORS get long term return from</a:t>
            </a:r>
            <a:r>
              <a:rPr lang="es-ES" sz="1500">
                <a:solidFill>
                  <a:srgbClr val="9FC5E8"/>
                </a:solidFill>
              </a:rPr>
              <a:t>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37"/>
          <p:cNvSpPr txBox="1">
            <a:spLocks noGrp="1"/>
          </p:cNvSpPr>
          <p:nvPr>
            <p:ph type="body" idx="3"/>
          </p:nvPr>
        </p:nvSpPr>
        <p:spPr>
          <a:xfrm>
            <a:off x="559400" y="4319900"/>
            <a:ext cx="74484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500">
                <a:solidFill>
                  <a:srgbClr val="9FC5E8"/>
                </a:solidFill>
              </a:rPr>
              <a:t>A world where people will have </a:t>
            </a:r>
            <a:r>
              <a:rPr lang="es-ES" sz="1500" b="1">
                <a:solidFill>
                  <a:srgbClr val="FFFFFF"/>
                </a:solidFill>
              </a:rPr>
              <a:t>more chance to survive</a:t>
            </a:r>
            <a:r>
              <a:rPr lang="es-ES" sz="1500">
                <a:solidFill>
                  <a:srgbClr val="9FC5E8"/>
                </a:solidFill>
              </a:rPr>
              <a:t> despite suffering from </a:t>
            </a:r>
            <a:endParaRPr sz="1500">
              <a:solidFill>
                <a:srgbClr val="9FC5E8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1500" b="1">
                <a:solidFill>
                  <a:srgbClr val="FFFFFF"/>
                </a:solidFill>
              </a:rPr>
              <a:t>a sudden heart attack or stroke.</a:t>
            </a:r>
            <a:endParaRPr sz="1500" b="1">
              <a:solidFill>
                <a:srgbClr val="FFFFFF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SzPts val="1800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861" y="0"/>
            <a:ext cx="39802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4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605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 sz="3000"/>
              <a:t>What we learnt and conclusions</a:t>
            </a:r>
            <a:endParaRPr sz="3000">
              <a:solidFill>
                <a:srgbClr val="75A6E7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5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What we learnt and conclusions</a:t>
            </a:r>
            <a:endParaRPr/>
          </a:p>
        </p:txBody>
      </p:sp>
      <p:sp>
        <p:nvSpPr>
          <p:cNvPr id="679" name="Google Shape;679;p75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000"/>
              <a:buFont typeface="Muli"/>
              <a:buChar char="●"/>
            </a:pPr>
            <a:r>
              <a:rPr lang="es-ES" sz="2000">
                <a:solidFill>
                  <a:srgbClr val="4E6F9B"/>
                </a:solidFill>
              </a:rPr>
              <a:t>Real world doesn’t work as we expected!</a:t>
            </a:r>
            <a:endParaRPr sz="2000">
              <a:solidFill>
                <a:srgbClr val="4E6F9B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000"/>
              <a:buFont typeface="Muli"/>
              <a:buChar char="●"/>
            </a:pPr>
            <a:r>
              <a:rPr lang="es-ES" sz="2000">
                <a:solidFill>
                  <a:srgbClr val="4E6F9B"/>
                </a:solidFill>
              </a:rPr>
              <a:t>With the result we got we can move further now</a:t>
            </a:r>
            <a:endParaRPr sz="2000">
              <a:solidFill>
                <a:srgbClr val="4E6F9B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000"/>
              <a:buFont typeface="Muli"/>
              <a:buChar char="●"/>
            </a:pPr>
            <a:r>
              <a:rPr lang="es-ES" sz="2000">
                <a:solidFill>
                  <a:srgbClr val="4E6F9B"/>
                </a:solidFill>
              </a:rPr>
              <a:t>However, we need to be very careful with interpretation</a:t>
            </a:r>
            <a:endParaRPr sz="2000">
              <a:solidFill>
                <a:srgbClr val="4E6F9B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000"/>
              <a:buFont typeface="Muli"/>
              <a:buChar char="●"/>
            </a:pPr>
            <a:r>
              <a:rPr lang="es-ES" sz="2000">
                <a:solidFill>
                  <a:srgbClr val="4E6F9B"/>
                </a:solidFill>
              </a:rPr>
              <a:t>Studies using wearable technology to detect AF are only at their initial stage and have to prove themselves on a bigger scale</a:t>
            </a:r>
            <a:endParaRPr sz="2000">
              <a:solidFill>
                <a:srgbClr val="4E6F9B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000"/>
              <a:buFont typeface="Arial"/>
              <a:buChar char="●"/>
            </a:pPr>
            <a:r>
              <a:rPr lang="es-ES" sz="2000">
                <a:solidFill>
                  <a:srgbClr val="4E6F9B"/>
                </a:solidFill>
              </a:rPr>
              <a:t>Neural networks don’t work well on certain datasets</a:t>
            </a:r>
            <a:endParaRPr sz="2000">
              <a:solidFill>
                <a:srgbClr val="4E6F9B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000"/>
              <a:buFont typeface="Arial"/>
              <a:buChar char="●"/>
            </a:pPr>
            <a:r>
              <a:rPr lang="es-ES" sz="2000">
                <a:solidFill>
                  <a:srgbClr val="4E6F9B"/>
                </a:solidFill>
              </a:rPr>
              <a:t>Having personal data and risk factors for each sample might improve the classification accuracy</a:t>
            </a:r>
            <a:endParaRPr sz="2000">
              <a:solidFill>
                <a:srgbClr val="4E6F9B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E6F9B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E6F9B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E6F9B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E6F9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6F9B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6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605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 sz="3000"/>
              <a:t>Future Work</a:t>
            </a:r>
            <a:endParaRPr sz="3000">
              <a:solidFill>
                <a:srgbClr val="75A6E7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7"/>
          <p:cNvSpPr txBox="1">
            <a:spLocks noGrp="1"/>
          </p:cNvSpPr>
          <p:nvPr>
            <p:ph type="subTitle" idx="1"/>
          </p:nvPr>
        </p:nvSpPr>
        <p:spPr>
          <a:xfrm>
            <a:off x="624375" y="33195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4E6E9A"/>
                </a:solidFill>
              </a:rPr>
              <a:t>Development stage</a:t>
            </a:r>
            <a:endParaRPr>
              <a:solidFill>
                <a:srgbClr val="4E6E9A"/>
              </a:solidFill>
            </a:endParaRPr>
          </a:p>
        </p:txBody>
      </p:sp>
      <p:pic>
        <p:nvPicPr>
          <p:cNvPr id="690" name="Google Shape;690;p77"/>
          <p:cNvPicPr preferRelativeResize="0"/>
          <p:nvPr/>
        </p:nvPicPr>
        <p:blipFill rotWithShape="1">
          <a:blip r:embed="rId3">
            <a:alphaModFix/>
          </a:blip>
          <a:srcRect l="12711" r="62695"/>
          <a:stretch/>
        </p:blipFill>
        <p:spPr>
          <a:xfrm>
            <a:off x="6382600" y="1515100"/>
            <a:ext cx="986250" cy="21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7"/>
          <p:cNvSpPr txBox="1">
            <a:spLocks noGrp="1"/>
          </p:cNvSpPr>
          <p:nvPr>
            <p:ph type="subTitle" idx="1"/>
          </p:nvPr>
        </p:nvSpPr>
        <p:spPr>
          <a:xfrm>
            <a:off x="243475" y="1201075"/>
            <a:ext cx="4080000" cy="3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E6E9A"/>
              </a:buClr>
              <a:buSzPts val="1800"/>
              <a:buChar char="●"/>
            </a:pPr>
            <a:r>
              <a:rPr lang="es-ES">
                <a:solidFill>
                  <a:srgbClr val="4E6E9A"/>
                </a:solidFill>
              </a:rPr>
              <a:t>Getting more data</a:t>
            </a:r>
            <a:endParaRPr>
              <a:solidFill>
                <a:srgbClr val="4E6E9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E6E9A"/>
              </a:buClr>
              <a:buSzPts val="1800"/>
              <a:buChar char="●"/>
            </a:pPr>
            <a:r>
              <a:rPr lang="es-ES">
                <a:solidFill>
                  <a:srgbClr val="4E6E9A"/>
                </a:solidFill>
              </a:rPr>
              <a:t>Multiclass classification</a:t>
            </a:r>
            <a:endParaRPr>
              <a:solidFill>
                <a:srgbClr val="4E6E9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E6E9A"/>
              </a:buClr>
              <a:buSzPts val="1800"/>
              <a:buChar char="●"/>
            </a:pPr>
            <a:r>
              <a:rPr lang="es-ES">
                <a:solidFill>
                  <a:srgbClr val="4E6E9A"/>
                </a:solidFill>
              </a:rPr>
              <a:t>Improving results with neural network</a:t>
            </a:r>
            <a:endParaRPr>
              <a:solidFill>
                <a:srgbClr val="4E6E9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E6E9A"/>
              </a:buClr>
              <a:buSzPts val="1800"/>
              <a:buChar char="●"/>
            </a:pPr>
            <a:r>
              <a:rPr lang="es-ES">
                <a:solidFill>
                  <a:srgbClr val="4E6E9A"/>
                </a:solidFill>
              </a:rPr>
              <a:t>Validating results on real-time data</a:t>
            </a:r>
            <a:endParaRPr>
              <a:solidFill>
                <a:srgbClr val="4E6E9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E6E9A"/>
              </a:buClr>
              <a:buSzPts val="1800"/>
              <a:buChar char="●"/>
            </a:pPr>
            <a:r>
              <a:rPr lang="es-ES">
                <a:solidFill>
                  <a:srgbClr val="4E6E9A"/>
                </a:solidFill>
              </a:rPr>
              <a:t>Validating results with cardiologist</a:t>
            </a:r>
            <a:endParaRPr>
              <a:solidFill>
                <a:srgbClr val="4E6E9A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E6E9A"/>
              </a:buClr>
              <a:buSzPts val="1800"/>
              <a:buChar char="●"/>
            </a:pPr>
            <a:r>
              <a:rPr lang="es-ES">
                <a:solidFill>
                  <a:srgbClr val="4E6E9A"/>
                </a:solidFill>
              </a:rPr>
              <a:t>Developing stroke detection algorithm</a:t>
            </a:r>
            <a:endParaRPr>
              <a:solidFill>
                <a:srgbClr val="4E6E9A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8"/>
          <p:cNvSpPr txBox="1">
            <a:spLocks noGrp="1"/>
          </p:cNvSpPr>
          <p:nvPr>
            <p:ph type="body" idx="1"/>
          </p:nvPr>
        </p:nvSpPr>
        <p:spPr>
          <a:xfrm>
            <a:off x="311700" y="3919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2400"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Anomaly detection from ECG of smartwatch</a:t>
            </a:r>
            <a:endParaRPr sz="2400"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"/>
          <p:cNvSpPr txBox="1">
            <a:spLocks noGrp="1"/>
          </p:cNvSpPr>
          <p:nvPr>
            <p:ph type="title"/>
          </p:nvPr>
        </p:nvSpPr>
        <p:spPr>
          <a:xfrm>
            <a:off x="539025" y="23471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Gracias!</a:t>
            </a:r>
            <a:endParaRPr/>
          </a:p>
        </p:txBody>
      </p:sp>
      <p:pic>
        <p:nvPicPr>
          <p:cNvPr id="703" name="Google Shape;703;p79"/>
          <p:cNvPicPr preferRelativeResize="0"/>
          <p:nvPr/>
        </p:nvPicPr>
        <p:blipFill rotWithShape="1">
          <a:blip r:embed="rId3">
            <a:alphaModFix/>
          </a:blip>
          <a:srcRect l="12711" r="62695"/>
          <a:stretch/>
        </p:blipFill>
        <p:spPr>
          <a:xfrm>
            <a:off x="3286512" y="1791963"/>
            <a:ext cx="911025" cy="19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>
            <a:spLocks noGrp="1"/>
          </p:cNvSpPr>
          <p:nvPr>
            <p:ph type="subTitle" idx="1"/>
          </p:nvPr>
        </p:nvSpPr>
        <p:spPr>
          <a:xfrm>
            <a:off x="904050" y="1121775"/>
            <a:ext cx="2919900" cy="20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3000"/>
              <a:t>Founding Members</a:t>
            </a:r>
            <a:endParaRPr sz="3000"/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3000"/>
          </a:p>
        </p:txBody>
      </p:sp>
      <p:sp>
        <p:nvSpPr>
          <p:cNvPr id="255" name="Google Shape;255;p38"/>
          <p:cNvSpPr txBox="1"/>
          <p:nvPr/>
        </p:nvSpPr>
        <p:spPr>
          <a:xfrm>
            <a:off x="4572000" y="2065543"/>
            <a:ext cx="186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0" u="none" strike="noStrike" cap="none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Anastasia </a:t>
            </a:r>
            <a:r>
              <a:rPr lang="es-ES" sz="1400" i="0" u="none" strike="noStrike" cap="none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Gracheva</a:t>
            </a:r>
            <a:endParaRPr sz="1400" i="0" u="none" strike="noStrike" cap="none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6833923" y="2065547"/>
            <a:ext cx="2157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0" u="none" strike="noStrike" cap="none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Seung</a:t>
            </a:r>
            <a:r>
              <a:rPr lang="es-ES" dirty="0">
                <a:latin typeface="Muli"/>
                <a:ea typeface="Muli"/>
                <a:cs typeface="Muli"/>
                <a:sym typeface="Muli"/>
              </a:rPr>
              <a:t>b</a:t>
            </a:r>
            <a:r>
              <a:rPr lang="es-ES" sz="1400" i="0" u="none" strike="noStrike" cap="none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in Yoo</a:t>
            </a:r>
          </a:p>
        </p:txBody>
      </p:sp>
      <p:sp>
        <p:nvSpPr>
          <p:cNvPr id="257" name="Google Shape;257;p38"/>
          <p:cNvSpPr txBox="1"/>
          <p:nvPr/>
        </p:nvSpPr>
        <p:spPr>
          <a:xfrm>
            <a:off x="4639047" y="4572349"/>
            <a:ext cx="1890168" cy="52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0" u="none" strike="noStrike" cap="none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Bekzod</a:t>
            </a:r>
            <a:r>
              <a:rPr lang="es-ES" sz="1400" i="0" u="none" strike="noStrike" cap="none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s-ES" sz="1400" i="0" u="none" strike="noStrike" cap="none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Sharipov</a:t>
            </a:r>
            <a:endParaRPr sz="1400" i="0" u="none" strike="noStrike" cap="none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6902740" y="4543144"/>
            <a:ext cx="215750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0" u="none" strike="noStrike" cap="none" dirty="0" err="1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Rashedul</a:t>
            </a:r>
            <a:r>
              <a:rPr lang="es-ES" sz="1400" i="0" u="none" strike="noStrike" cap="none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 Hasan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275" y="193850"/>
            <a:ext cx="1685700" cy="1685700"/>
          </a:xfrm>
          <a:prstGeom prst="rect">
            <a:avLst/>
          </a:prstGeom>
          <a:noFill/>
          <a:ln w="8890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10"/>
              </a:srgbClr>
            </a:outerShdw>
          </a:effectLst>
        </p:spPr>
      </p:pic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9838" y="193850"/>
            <a:ext cx="1685700" cy="1685700"/>
          </a:xfrm>
          <a:prstGeom prst="rect">
            <a:avLst/>
          </a:prstGeom>
          <a:noFill/>
          <a:ln w="8890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10"/>
              </a:srgbClr>
            </a:outerShdw>
          </a:effectLst>
        </p:spPr>
      </p:pic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9825" y="2737700"/>
            <a:ext cx="1685700" cy="1685700"/>
          </a:xfrm>
          <a:prstGeom prst="rect">
            <a:avLst/>
          </a:prstGeom>
          <a:noFill/>
          <a:ln w="8890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10"/>
              </a:srgbClr>
            </a:outerShdw>
          </a:effectLst>
        </p:spPr>
      </p:pic>
      <p:pic>
        <p:nvPicPr>
          <p:cNvPr id="262" name="Google Shape;2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150" y="2737700"/>
            <a:ext cx="1685700" cy="16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275" y="2737688"/>
            <a:ext cx="1685700" cy="1685700"/>
          </a:xfrm>
          <a:prstGeom prst="rect">
            <a:avLst/>
          </a:prstGeom>
          <a:noFill/>
          <a:ln w="8890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10"/>
              </a:srgbClr>
            </a:outerShdw>
          </a:effectLst>
        </p:spPr>
      </p:pic>
      <p:pic>
        <p:nvPicPr>
          <p:cNvPr id="264" name="Google Shape;26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263" y="2737688"/>
            <a:ext cx="1761725" cy="16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0399" y="2588750"/>
            <a:ext cx="687202" cy="11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70275" y="194296"/>
            <a:ext cx="1684800" cy="16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605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 sz="3000"/>
              <a:t>Problem Statement</a:t>
            </a:r>
            <a:endParaRPr sz="3000">
              <a:solidFill>
                <a:srgbClr val="75A6E7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Numbers</a:t>
            </a:r>
            <a:endParaRPr/>
          </a:p>
        </p:txBody>
      </p:sp>
      <p:pic>
        <p:nvPicPr>
          <p:cNvPr id="277" name="Google Shape;277;p40" descr="O81GBA0.jpg"/>
          <p:cNvPicPr preferRelativeResize="0"/>
          <p:nvPr/>
        </p:nvPicPr>
        <p:blipFill rotWithShape="1">
          <a:blip r:embed="rId3">
            <a:alphaModFix/>
          </a:blip>
          <a:srcRect l="17467" r="25781"/>
          <a:stretch/>
        </p:blipFill>
        <p:spPr>
          <a:xfrm>
            <a:off x="4738050" y="0"/>
            <a:ext cx="4405946" cy="5143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40"/>
          <p:cNvGrpSpPr/>
          <p:nvPr/>
        </p:nvGrpSpPr>
        <p:grpSpPr>
          <a:xfrm>
            <a:off x="7476800" y="1275596"/>
            <a:ext cx="1421666" cy="833359"/>
            <a:chOff x="5195772" y="3071332"/>
            <a:chExt cx="1308603" cy="556500"/>
          </a:xfrm>
        </p:grpSpPr>
        <p:sp>
          <p:nvSpPr>
            <p:cNvPr id="279" name="Google Shape;279;p40"/>
            <p:cNvSpPr/>
            <p:nvPr/>
          </p:nvSpPr>
          <p:spPr>
            <a:xfrm>
              <a:off x="5195775" y="3167625"/>
              <a:ext cx="1308600" cy="325500"/>
            </a:xfrm>
            <a:prstGeom prst="rect">
              <a:avLst/>
            </a:prstGeom>
            <a:solidFill>
              <a:srgbClr val="4E6E9A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80" name="Google Shape;280;p40"/>
            <p:cNvSpPr txBox="1"/>
            <p:nvPr/>
          </p:nvSpPr>
          <p:spPr>
            <a:xfrm>
              <a:off x="5195772" y="3071332"/>
              <a:ext cx="13086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s-ES" sz="1200">
                  <a:solidFill>
                    <a:schemeClr val="lt1"/>
                  </a:solidFill>
                  <a:latin typeface="Muli"/>
                  <a:ea typeface="Muli"/>
                  <a:cs typeface="Muli"/>
                  <a:sym typeface="Muli"/>
                </a:rPr>
                <a:t>Growth Q4’17 to Q4 ‘18</a:t>
              </a:r>
              <a:endParaRPr sz="1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81" name="Google Shape;281;p40"/>
          <p:cNvSpPr txBox="1"/>
          <p:nvPr/>
        </p:nvSpPr>
        <p:spPr>
          <a:xfrm>
            <a:off x="6116700" y="1320350"/>
            <a:ext cx="117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56%</a:t>
            </a:r>
            <a:endParaRPr sz="3600" b="0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2" name="Google Shape;282;p40"/>
          <p:cNvSpPr/>
          <p:nvPr/>
        </p:nvSpPr>
        <p:spPr>
          <a:xfrm>
            <a:off x="5399700" y="1275605"/>
            <a:ext cx="717000" cy="717000"/>
          </a:xfrm>
          <a:prstGeom prst="ellipse">
            <a:avLst/>
          </a:prstGeom>
          <a:solidFill>
            <a:srgbClr val="595959">
              <a:alpha val="1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3" name="Google Shape;283;p40"/>
          <p:cNvSpPr/>
          <p:nvPr/>
        </p:nvSpPr>
        <p:spPr>
          <a:xfrm>
            <a:off x="5404750" y="1275600"/>
            <a:ext cx="684900" cy="684900"/>
          </a:xfrm>
          <a:prstGeom prst="ellipse">
            <a:avLst/>
          </a:prstGeom>
          <a:solidFill>
            <a:srgbClr val="5477A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4" name="Google Shape;284;p40"/>
          <p:cNvSpPr/>
          <p:nvPr/>
        </p:nvSpPr>
        <p:spPr>
          <a:xfrm>
            <a:off x="5563900" y="1434751"/>
            <a:ext cx="366600" cy="366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3574"/>
                </a:moveTo>
                <a:lnTo>
                  <a:pt x="76328" y="43574"/>
                </a:lnTo>
                <a:lnTo>
                  <a:pt x="60000" y="0"/>
                </a:lnTo>
                <a:lnTo>
                  <a:pt x="43574" y="43574"/>
                </a:lnTo>
                <a:lnTo>
                  <a:pt x="0" y="43574"/>
                </a:lnTo>
                <a:lnTo>
                  <a:pt x="35458" y="70917"/>
                </a:lnTo>
                <a:lnTo>
                  <a:pt x="19033" y="120000"/>
                </a:lnTo>
                <a:lnTo>
                  <a:pt x="60000" y="89951"/>
                </a:lnTo>
                <a:lnTo>
                  <a:pt x="100869" y="120000"/>
                </a:lnTo>
                <a:lnTo>
                  <a:pt x="84541" y="70917"/>
                </a:lnTo>
                <a:lnTo>
                  <a:pt x="120000" y="43574"/>
                </a:lnTo>
                <a:close/>
                <a:moveTo>
                  <a:pt x="90241" y="105507"/>
                </a:moveTo>
                <a:lnTo>
                  <a:pt x="63285" y="85603"/>
                </a:lnTo>
                <a:lnTo>
                  <a:pt x="60000" y="83188"/>
                </a:lnTo>
                <a:lnTo>
                  <a:pt x="56714" y="85603"/>
                </a:lnTo>
                <a:lnTo>
                  <a:pt x="29758" y="105507"/>
                </a:lnTo>
                <a:lnTo>
                  <a:pt x="40579" y="72753"/>
                </a:lnTo>
                <a:lnTo>
                  <a:pt x="41739" y="68985"/>
                </a:lnTo>
                <a:lnTo>
                  <a:pt x="38743" y="66473"/>
                </a:lnTo>
                <a:lnTo>
                  <a:pt x="16038" y="49082"/>
                </a:lnTo>
                <a:lnTo>
                  <a:pt x="47439" y="49082"/>
                </a:lnTo>
                <a:lnTo>
                  <a:pt x="48792" y="45507"/>
                </a:lnTo>
                <a:lnTo>
                  <a:pt x="60000" y="15555"/>
                </a:lnTo>
                <a:lnTo>
                  <a:pt x="71111" y="45507"/>
                </a:lnTo>
                <a:lnTo>
                  <a:pt x="72560" y="49082"/>
                </a:lnTo>
                <a:lnTo>
                  <a:pt x="103864" y="49082"/>
                </a:lnTo>
                <a:lnTo>
                  <a:pt x="81256" y="66473"/>
                </a:lnTo>
                <a:lnTo>
                  <a:pt x="78260" y="68985"/>
                </a:lnTo>
                <a:lnTo>
                  <a:pt x="90241" y="1055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0"/>
          <p:cNvSpPr/>
          <p:nvPr/>
        </p:nvSpPr>
        <p:spPr>
          <a:xfrm>
            <a:off x="5399700" y="2500480"/>
            <a:ext cx="717000" cy="717000"/>
          </a:xfrm>
          <a:prstGeom prst="ellipse">
            <a:avLst/>
          </a:prstGeom>
          <a:solidFill>
            <a:srgbClr val="595959">
              <a:alpha val="1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5399700" y="3725355"/>
            <a:ext cx="717000" cy="717000"/>
          </a:xfrm>
          <a:prstGeom prst="ellipse">
            <a:avLst/>
          </a:prstGeom>
          <a:solidFill>
            <a:srgbClr val="595959">
              <a:alpha val="1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7" name="Google Shape;287;p40"/>
          <p:cNvSpPr/>
          <p:nvPr/>
        </p:nvSpPr>
        <p:spPr>
          <a:xfrm>
            <a:off x="5404750" y="3725350"/>
            <a:ext cx="684900" cy="684900"/>
          </a:xfrm>
          <a:prstGeom prst="ellipse">
            <a:avLst/>
          </a:prstGeom>
          <a:solidFill>
            <a:srgbClr val="5477A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5563900" y="3900551"/>
            <a:ext cx="366600" cy="366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398" y="81259"/>
                </a:moveTo>
                <a:lnTo>
                  <a:pt x="29202" y="78450"/>
                </a:lnTo>
                <a:cubicBezTo>
                  <a:pt x="29685" y="77966"/>
                  <a:pt x="29975" y="77384"/>
                  <a:pt x="29975" y="76610"/>
                </a:cubicBezTo>
                <a:cubicBezTo>
                  <a:pt x="29975" y="74963"/>
                  <a:pt x="28912" y="73801"/>
                  <a:pt x="27268" y="73801"/>
                </a:cubicBezTo>
                <a:cubicBezTo>
                  <a:pt x="26398" y="73801"/>
                  <a:pt x="25914" y="74092"/>
                  <a:pt x="25334" y="74673"/>
                </a:cubicBezTo>
                <a:lnTo>
                  <a:pt x="22626" y="77384"/>
                </a:lnTo>
                <a:cubicBezTo>
                  <a:pt x="22046" y="77966"/>
                  <a:pt x="21756" y="78450"/>
                  <a:pt x="21756" y="79322"/>
                </a:cubicBezTo>
                <a:cubicBezTo>
                  <a:pt x="21756" y="80968"/>
                  <a:pt x="22917" y="82033"/>
                  <a:pt x="24560" y="82033"/>
                </a:cubicBezTo>
                <a:cubicBezTo>
                  <a:pt x="25334" y="82033"/>
                  <a:pt x="25914" y="81743"/>
                  <a:pt x="26398" y="81259"/>
                </a:cubicBezTo>
                <a:close/>
                <a:moveTo>
                  <a:pt x="43609" y="79322"/>
                </a:moveTo>
                <a:cubicBezTo>
                  <a:pt x="43609" y="77675"/>
                  <a:pt x="42546" y="76610"/>
                  <a:pt x="40902" y="76610"/>
                </a:cubicBezTo>
                <a:cubicBezTo>
                  <a:pt x="40032" y="76610"/>
                  <a:pt x="39548" y="76803"/>
                  <a:pt x="38968" y="77384"/>
                </a:cubicBezTo>
                <a:lnTo>
                  <a:pt x="11700" y="104697"/>
                </a:lnTo>
                <a:cubicBezTo>
                  <a:pt x="11120" y="105278"/>
                  <a:pt x="10829" y="105859"/>
                  <a:pt x="10829" y="106634"/>
                </a:cubicBezTo>
                <a:cubicBezTo>
                  <a:pt x="10829" y="108280"/>
                  <a:pt x="11990" y="109346"/>
                  <a:pt x="13634" y="109346"/>
                </a:cubicBezTo>
                <a:cubicBezTo>
                  <a:pt x="14407" y="109346"/>
                  <a:pt x="14987" y="109152"/>
                  <a:pt x="15471" y="108571"/>
                </a:cubicBezTo>
                <a:lnTo>
                  <a:pt x="42836" y="81259"/>
                </a:lnTo>
                <a:cubicBezTo>
                  <a:pt x="43319" y="80677"/>
                  <a:pt x="43609" y="80096"/>
                  <a:pt x="43609" y="79322"/>
                </a:cubicBezTo>
                <a:close/>
                <a:moveTo>
                  <a:pt x="43609" y="90266"/>
                </a:moveTo>
                <a:cubicBezTo>
                  <a:pt x="42836" y="90266"/>
                  <a:pt x="42256" y="90556"/>
                  <a:pt x="41676" y="91041"/>
                </a:cubicBezTo>
                <a:lnTo>
                  <a:pt x="33553" y="99273"/>
                </a:lnTo>
                <a:cubicBezTo>
                  <a:pt x="32973" y="99854"/>
                  <a:pt x="32683" y="100338"/>
                  <a:pt x="32683" y="101210"/>
                </a:cubicBezTo>
                <a:cubicBezTo>
                  <a:pt x="32683" y="102857"/>
                  <a:pt x="33843" y="103922"/>
                  <a:pt x="35390" y="103922"/>
                </a:cubicBezTo>
                <a:cubicBezTo>
                  <a:pt x="36261" y="103922"/>
                  <a:pt x="36841" y="103631"/>
                  <a:pt x="37324" y="103050"/>
                </a:cubicBezTo>
                <a:lnTo>
                  <a:pt x="45543" y="94915"/>
                </a:lnTo>
                <a:cubicBezTo>
                  <a:pt x="46124" y="94334"/>
                  <a:pt x="46317" y="93753"/>
                  <a:pt x="46317" y="92978"/>
                </a:cubicBezTo>
                <a:cubicBezTo>
                  <a:pt x="46317" y="91331"/>
                  <a:pt x="45253" y="90266"/>
                  <a:pt x="43609" y="90266"/>
                </a:cubicBezTo>
                <a:close/>
                <a:moveTo>
                  <a:pt x="120000" y="2808"/>
                </a:moveTo>
                <a:cubicBezTo>
                  <a:pt x="120000" y="1162"/>
                  <a:pt x="118936" y="0"/>
                  <a:pt x="117292" y="0"/>
                </a:cubicBezTo>
                <a:cubicBezTo>
                  <a:pt x="116712" y="0"/>
                  <a:pt x="116518" y="0"/>
                  <a:pt x="116228" y="290"/>
                </a:cubicBezTo>
                <a:lnTo>
                  <a:pt x="116228" y="290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cubicBezTo>
                  <a:pt x="773" y="50072"/>
                  <a:pt x="0" y="50847"/>
                  <a:pt x="0" y="52009"/>
                </a:cubicBezTo>
                <a:cubicBezTo>
                  <a:pt x="0" y="53365"/>
                  <a:pt x="773" y="54140"/>
                  <a:pt x="1837" y="54430"/>
                </a:cubicBezTo>
                <a:lnTo>
                  <a:pt x="1837" y="54430"/>
                </a:lnTo>
                <a:lnTo>
                  <a:pt x="46897" y="73026"/>
                </a:lnTo>
                <a:lnTo>
                  <a:pt x="65463" y="118159"/>
                </a:lnTo>
                <a:lnTo>
                  <a:pt x="65463" y="118159"/>
                </a:lnTo>
                <a:cubicBezTo>
                  <a:pt x="65753" y="119225"/>
                  <a:pt x="66817" y="120000"/>
                  <a:pt x="67880" y="120000"/>
                </a:cubicBezTo>
                <a:cubicBezTo>
                  <a:pt x="69041" y="120000"/>
                  <a:pt x="69814" y="119515"/>
                  <a:pt x="70394" y="118353"/>
                </a:cubicBezTo>
                <a:lnTo>
                  <a:pt x="70394" y="118353"/>
                </a:lnTo>
                <a:lnTo>
                  <a:pt x="70394" y="118353"/>
                </a:lnTo>
                <a:lnTo>
                  <a:pt x="70394" y="118353"/>
                </a:lnTo>
                <a:lnTo>
                  <a:pt x="119516" y="3583"/>
                </a:lnTo>
                <a:lnTo>
                  <a:pt x="119516" y="3583"/>
                </a:lnTo>
                <a:cubicBezTo>
                  <a:pt x="120000" y="3583"/>
                  <a:pt x="120000" y="3292"/>
                  <a:pt x="120000" y="2808"/>
                </a:cubicBezTo>
                <a:close/>
                <a:moveTo>
                  <a:pt x="9766" y="52009"/>
                </a:moveTo>
                <a:lnTo>
                  <a:pt x="105302" y="10944"/>
                </a:lnTo>
                <a:lnTo>
                  <a:pt x="48251" y="68087"/>
                </a:lnTo>
                <a:lnTo>
                  <a:pt x="9766" y="52009"/>
                </a:lnTo>
                <a:close/>
                <a:moveTo>
                  <a:pt x="68170" y="110508"/>
                </a:moveTo>
                <a:lnTo>
                  <a:pt x="52312" y="71670"/>
                </a:lnTo>
                <a:lnTo>
                  <a:pt x="109363" y="14527"/>
                </a:lnTo>
                <a:lnTo>
                  <a:pt x="68170" y="110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0"/>
          <p:cNvSpPr txBox="1"/>
          <p:nvPr/>
        </p:nvSpPr>
        <p:spPr>
          <a:xfrm>
            <a:off x="6116700" y="3781450"/>
            <a:ext cx="117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54%</a:t>
            </a:r>
            <a:endParaRPr sz="3600" b="0" i="0" u="none" strike="noStrike" cap="non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90" name="Google Shape;290;p40"/>
          <p:cNvGrpSpPr/>
          <p:nvPr/>
        </p:nvGrpSpPr>
        <p:grpSpPr>
          <a:xfrm>
            <a:off x="7476800" y="3725351"/>
            <a:ext cx="1308600" cy="798138"/>
            <a:chOff x="5195775" y="3030330"/>
            <a:chExt cx="1308600" cy="539100"/>
          </a:xfrm>
        </p:grpSpPr>
        <p:sp>
          <p:nvSpPr>
            <p:cNvPr id="291" name="Google Shape;291;p40"/>
            <p:cNvSpPr/>
            <p:nvPr/>
          </p:nvSpPr>
          <p:spPr>
            <a:xfrm>
              <a:off x="5195775" y="3167625"/>
              <a:ext cx="1308600" cy="325500"/>
            </a:xfrm>
            <a:prstGeom prst="rect">
              <a:avLst/>
            </a:prstGeom>
            <a:solidFill>
              <a:srgbClr val="4E6E9A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92" name="Google Shape;292;p40"/>
            <p:cNvSpPr txBox="1"/>
            <p:nvPr/>
          </p:nvSpPr>
          <p:spPr>
            <a:xfrm>
              <a:off x="5195775" y="3030330"/>
              <a:ext cx="1308600" cy="5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s-ES" sz="12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YoY</a:t>
              </a:r>
              <a:endParaRPr sz="12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s-ES" sz="1200" b="0" i="0" u="none" strike="noStrike" cap="none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2017 - 2018</a:t>
              </a:r>
              <a:endParaRPr sz="1200" b="0" i="0" u="none" strike="noStrike" cap="non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293" name="Google Shape;2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75" y="1489750"/>
            <a:ext cx="4142270" cy="24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/>
        </p:nvSpPr>
        <p:spPr>
          <a:xfrm>
            <a:off x="257250" y="1781850"/>
            <a:ext cx="8629500" cy="14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 b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45% of the people who have suffered heart attacks is called “silent variety”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</a:pPr>
            <a:r>
              <a:rPr lang="es-ES"/>
              <a:t>Facts of Problem Statement</a:t>
            </a:r>
            <a:br>
              <a:rPr lang="es-ES"/>
            </a:br>
            <a:endParaRPr/>
          </a:p>
        </p:txBody>
      </p:sp>
      <p:grpSp>
        <p:nvGrpSpPr>
          <p:cNvPr id="304" name="Google Shape;304;p42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05" name="Google Shape;305;p42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2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42"/>
          <p:cNvSpPr txBox="1">
            <a:spLocks noGrp="1"/>
          </p:cNvSpPr>
          <p:nvPr>
            <p:ph type="body" idx="3"/>
          </p:nvPr>
        </p:nvSpPr>
        <p:spPr>
          <a:xfrm>
            <a:off x="466956" y="1337150"/>
            <a:ext cx="7993800" cy="22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ES" sz="1500">
                <a:solidFill>
                  <a:schemeClr val="dk1"/>
                </a:solidFill>
                <a:highlight>
                  <a:schemeClr val="lt1"/>
                </a:highlight>
              </a:rPr>
              <a:t>A research published in American Heart Association journal (Circulation) found  that people who have silent heart attacks are three times more likely to die of heart disease.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ES" sz="1500">
                <a:solidFill>
                  <a:schemeClr val="dk1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Patients believed they had strained a muscle or had indigesti</a:t>
            </a:r>
            <a:r>
              <a:rPr lang="es-ES" sz="1500">
                <a:solidFill>
                  <a:schemeClr val="dk1"/>
                </a:solidFill>
                <a:highlight>
                  <a:srgbClr val="FFFFFF"/>
                </a:highlight>
              </a:rPr>
              <a:t>o</a:t>
            </a:r>
            <a:r>
              <a:rPr lang="es-ES" sz="1500">
                <a:solidFill>
                  <a:schemeClr val="dk1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n</a:t>
            </a:r>
            <a:r>
              <a:rPr lang="es-ES" sz="1500">
                <a:solidFill>
                  <a:schemeClr val="dk1"/>
                </a:solidFill>
                <a:highlight>
                  <a:srgbClr val="FFFFFF"/>
                </a:highlight>
              </a:rPr>
              <a:t> and some even thought it was minor flu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s-ES" sz="1500">
                <a:solidFill>
                  <a:schemeClr val="dk1"/>
                </a:solidFill>
                <a:highlight>
                  <a:srgbClr val="FFFFFF"/>
                </a:highlight>
                <a:latin typeface="Muli"/>
                <a:ea typeface="Muli"/>
                <a:cs typeface="Muli"/>
                <a:sym typeface="Muli"/>
              </a:rPr>
              <a:t>Every year 790,000 a Americans have heart attack and one of 5 attacks is silent.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Muli"/>
              <a:ea typeface="Muli"/>
              <a:cs typeface="Muli"/>
              <a:sym typeface="Mul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631031" y="4568826"/>
            <a:ext cx="78819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Independ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 (May 17, 2016)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2748</Words>
  <Application>Microsoft Office PowerPoint</Application>
  <PresentationFormat>화면 슬라이드 쇼(16:9)</PresentationFormat>
  <Paragraphs>554</Paragraphs>
  <Slides>46</Slides>
  <Notes>46</Notes>
  <HiddenSlides>2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Arial</vt:lpstr>
      <vt:lpstr>Open Sans</vt:lpstr>
      <vt:lpstr>Arial Black</vt:lpstr>
      <vt:lpstr>Times New Roman</vt:lpstr>
      <vt:lpstr>Georgia</vt:lpstr>
      <vt:lpstr>Noto Sans Symbols</vt:lpstr>
      <vt:lpstr>Roboto</vt:lpstr>
      <vt:lpstr>Muli</vt:lpstr>
      <vt:lpstr>Calibri</vt:lpstr>
      <vt:lpstr>Simple Light</vt:lpstr>
      <vt:lpstr>Simple Light</vt:lpstr>
      <vt:lpstr> CORMEUM</vt:lpstr>
      <vt:lpstr>Agenda</vt:lpstr>
      <vt:lpstr>About us</vt:lpstr>
      <vt:lpstr>Who We Are</vt:lpstr>
      <vt:lpstr>PowerPoint 프레젠테이션</vt:lpstr>
      <vt:lpstr>Problem Statement</vt:lpstr>
      <vt:lpstr>Numbers</vt:lpstr>
      <vt:lpstr>PowerPoint 프레젠테이션</vt:lpstr>
      <vt:lpstr>Facts of Problem Statement </vt:lpstr>
      <vt:lpstr>PowerPoint 프레젠테이션</vt:lpstr>
      <vt:lpstr>Market Validation &amp; Size</vt:lpstr>
      <vt:lpstr>Market Validation &amp; Size</vt:lpstr>
      <vt:lpstr>FDA Approvals for AI Based Algorithms in Cardiology</vt:lpstr>
      <vt:lpstr>Our Solution and Product</vt:lpstr>
      <vt:lpstr>PowerPoint 프레젠테이션</vt:lpstr>
      <vt:lpstr>Value Proposition</vt:lpstr>
      <vt:lpstr>Customer Value Proposition</vt:lpstr>
      <vt:lpstr>Business Model Canvas</vt:lpstr>
      <vt:lpstr>Financials</vt:lpstr>
      <vt:lpstr>Financials</vt:lpstr>
      <vt:lpstr>Customer acquisition </vt:lpstr>
      <vt:lpstr>Technical part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Architecture</vt:lpstr>
      <vt:lpstr>PowerPoint 프레젠테이션</vt:lpstr>
      <vt:lpstr>LAMBDA ARCHITECTURE</vt:lpstr>
      <vt:lpstr>PowerPoint 프레젠테이션</vt:lpstr>
      <vt:lpstr>What we learnt and conclusions</vt:lpstr>
      <vt:lpstr>What we learnt and conclusions</vt:lpstr>
      <vt:lpstr>Future Work</vt:lpstr>
      <vt:lpstr>PowerPoint 프레젠테이션</vt:lpstr>
      <vt:lpstr>PowerPoint 프레젠테이션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CORMEUM</dc:title>
  <cp:lastModifiedBy>Yu Seungbin</cp:lastModifiedBy>
  <cp:revision>1</cp:revision>
  <dcterms:modified xsi:type="dcterms:W3CDTF">2019-08-29T04:27:50Z</dcterms:modified>
</cp:coreProperties>
</file>